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56" r:id="rId2"/>
    <p:sldId id="291" r:id="rId3"/>
    <p:sldId id="343" r:id="rId4"/>
    <p:sldId id="292" r:id="rId5"/>
    <p:sldId id="338" r:id="rId6"/>
    <p:sldId id="336" r:id="rId7"/>
    <p:sldId id="337" r:id="rId8"/>
    <p:sldId id="285" r:id="rId9"/>
    <p:sldId id="286" r:id="rId10"/>
    <p:sldId id="295" r:id="rId11"/>
    <p:sldId id="315" r:id="rId12"/>
    <p:sldId id="303" r:id="rId13"/>
    <p:sldId id="316" r:id="rId14"/>
    <p:sldId id="289" r:id="rId15"/>
    <p:sldId id="306" r:id="rId16"/>
    <p:sldId id="299" r:id="rId17"/>
    <p:sldId id="301" r:id="rId18"/>
    <p:sldId id="302" r:id="rId19"/>
    <p:sldId id="305" r:id="rId20"/>
    <p:sldId id="307" r:id="rId21"/>
    <p:sldId id="309" r:id="rId22"/>
    <p:sldId id="317" r:id="rId23"/>
    <p:sldId id="319" r:id="rId24"/>
    <p:sldId id="320" r:id="rId25"/>
    <p:sldId id="321" r:id="rId26"/>
    <p:sldId id="322" r:id="rId27"/>
    <p:sldId id="324" r:id="rId28"/>
    <p:sldId id="313" r:id="rId29"/>
    <p:sldId id="296" r:id="rId30"/>
    <p:sldId id="314" r:id="rId31"/>
    <p:sldId id="339" r:id="rId32"/>
    <p:sldId id="340" r:id="rId33"/>
    <p:sldId id="298" r:id="rId34"/>
    <p:sldId id="325" r:id="rId35"/>
    <p:sldId id="326" r:id="rId36"/>
    <p:sldId id="342" r:id="rId37"/>
    <p:sldId id="297" r:id="rId38"/>
    <p:sldId id="335" r:id="rId39"/>
    <p:sldId id="328" r:id="rId40"/>
    <p:sldId id="329" r:id="rId41"/>
    <p:sldId id="330" r:id="rId42"/>
    <p:sldId id="331" r:id="rId43"/>
    <p:sldId id="341" r:id="rId44"/>
    <p:sldId id="332" r:id="rId45"/>
    <p:sldId id="333" r:id="rId46"/>
    <p:sldId id="278" r:id="rId47"/>
    <p:sldId id="33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86181" autoAdjust="0"/>
  </p:normalViewPr>
  <p:slideViewPr>
    <p:cSldViewPr snapToGrid="0">
      <p:cViewPr varScale="1">
        <p:scale>
          <a:sx n="74" d="100"/>
          <a:sy n="74" d="100"/>
        </p:scale>
        <p:origin x="8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5C0B5-DFB1-44B7-A7F7-2535528DB099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D662A-9E33-439F-9F12-014D3ED32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9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D662A-9E33-439F-9F12-014D3ED329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52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D662A-9E33-439F-9F12-014D3ED32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8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D662A-9E33-439F-9F12-014D3ED32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86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D662A-9E33-439F-9F12-014D3ED32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33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video capture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D662A-9E33-439F-9F12-014D3ED329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3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D662A-9E33-439F-9F12-014D3ED32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90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45905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58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1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2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4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42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8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6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EF95C5F9-0105-42B7-875C-895CAA65F40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1E7FC1D3-5404-45EB-89BD-AAEA6618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8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r-support.com/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ngoHHuang/ucla-eyelink-demo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r-support.com/showthread.php?tid=13" TargetMode="External"/><Relationship Id="rId2" Type="http://schemas.openxmlformats.org/officeDocument/2006/relationships/hyperlink" Target="https://www.sr-support.com/showthread.php?tid=281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r-support.com/thread-48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ingoHHuang/ucla-eyelink-demo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jpg"/><Relationship Id="rId7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5.jpg"/><Relationship Id="rId10" Type="http://schemas.openxmlformats.org/officeDocument/2006/relationships/hyperlink" Target="http://www.mapageweb.umontreal.ca/gosselif/shine/" TargetMode="External"/><Relationship Id="rId4" Type="http://schemas.openxmlformats.org/officeDocument/2006/relationships/image" Target="../media/image4.jp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C38ADC-6285-48C8-95E4-638511A6E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ED8F8-AF51-430B-82A6-D945BAA90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D7DAC-AE94-4665-BE4A-20F0E3A1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6" y="1295671"/>
            <a:ext cx="10552355" cy="2214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000" spc="-40">
                <a:solidFill>
                  <a:srgbClr val="FFFFFF"/>
                </a:solidFill>
              </a:rPr>
              <a:t>Using the </a:t>
            </a:r>
            <a:r>
              <a:rPr lang="en-US" sz="5000" spc="-40" dirty="0" err="1">
                <a:solidFill>
                  <a:srgbClr val="FFFFFF"/>
                </a:solidFill>
              </a:rPr>
              <a:t>EyeLink</a:t>
            </a:r>
            <a:r>
              <a:rPr lang="en-US" sz="5000" spc="-40" dirty="0">
                <a:solidFill>
                  <a:srgbClr val="FFFFFF"/>
                </a:solidFill>
              </a:rPr>
              <a:t> 1000 Plus</a:t>
            </a:r>
            <a:br>
              <a:rPr lang="en-US" sz="5000" spc="-40" dirty="0">
                <a:solidFill>
                  <a:srgbClr val="FFFFFF"/>
                </a:solidFill>
              </a:rPr>
            </a:br>
            <a:br>
              <a:rPr lang="en-US" sz="5000" spc="-40" dirty="0">
                <a:solidFill>
                  <a:srgbClr val="FFFFFF"/>
                </a:solidFill>
              </a:rPr>
            </a:br>
            <a:r>
              <a:rPr lang="en-US" sz="5000" spc="-40" dirty="0">
                <a:solidFill>
                  <a:srgbClr val="FFFFFF"/>
                </a:solidFill>
              </a:rPr>
              <a:t>UCLA Cognitive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F8D8F-A81D-4668-93B6-D6B42BDE7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145" y="4866609"/>
            <a:ext cx="9484659" cy="13171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Ringo Huang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Lab Meeting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03/08/2022</a:t>
            </a:r>
          </a:p>
        </p:txBody>
      </p:sp>
    </p:spTree>
    <p:extLst>
      <p:ext uri="{BB962C8B-B14F-4D97-AF65-F5344CB8AC3E}">
        <p14:creationId xmlns:p14="http://schemas.microsoft.com/office/powerpoint/2010/main" val="209022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C38ADC-6285-48C8-95E4-638511A6E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ED8F8-AF51-430B-82A6-D945BAA90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D7DAC-AE94-4665-BE4A-20F0E3A1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6" y="1295671"/>
            <a:ext cx="10552355" cy="221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spc="-40" dirty="0">
                <a:solidFill>
                  <a:srgbClr val="FFFFFF"/>
                </a:solidFill>
              </a:rPr>
              <a:t>Programming your experiment</a:t>
            </a:r>
            <a:br>
              <a:rPr lang="en-US" sz="5000" spc="-40" dirty="0">
                <a:solidFill>
                  <a:srgbClr val="FFFFFF"/>
                </a:solidFill>
              </a:rPr>
            </a:br>
            <a:br>
              <a:rPr lang="en-US" sz="5000" spc="-40" dirty="0">
                <a:solidFill>
                  <a:srgbClr val="FFFFFF"/>
                </a:solidFill>
              </a:rPr>
            </a:br>
            <a:r>
              <a:rPr lang="en-US" sz="5000" spc="-40" dirty="0">
                <a:solidFill>
                  <a:srgbClr val="FFFFFF"/>
                </a:solidFill>
              </a:rPr>
              <a:t>(Using </a:t>
            </a:r>
            <a:r>
              <a:rPr lang="en-US" sz="5000" spc="-40" dirty="0" err="1">
                <a:solidFill>
                  <a:srgbClr val="FFFFFF"/>
                </a:solidFill>
              </a:rPr>
              <a:t>PsychoPy</a:t>
            </a:r>
            <a:r>
              <a:rPr lang="en-US" sz="5000" spc="-40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618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05D4-3776-48C3-A61A-E8E84485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10532525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SR support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5DD6-A62D-45ED-935F-D04B9C42256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SR support forum has resources and guides for integrating the </a:t>
            </a:r>
            <a:r>
              <a:rPr lang="en-US" dirty="0" err="1"/>
              <a:t>EyeLink</a:t>
            </a:r>
            <a:r>
              <a:rPr lang="en-US" dirty="0"/>
              <a:t> API with your experiment</a:t>
            </a:r>
          </a:p>
          <a:p>
            <a:r>
              <a:rPr lang="en-US" dirty="0"/>
              <a:t>Sign up for an account: </a:t>
            </a:r>
            <a:r>
              <a:rPr lang="en-US" dirty="0">
                <a:hlinkClick r:id="rId2"/>
              </a:rPr>
              <a:t>https://www.sr-support.com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Software Development Kit comes with documentations and example experiments for the most common stimuli presentation languages, including E-Prime, MATLAB, Python, and more.</a:t>
            </a:r>
          </a:p>
          <a:p>
            <a:endParaRPr lang="en-US" dirty="0"/>
          </a:p>
          <a:p>
            <a:r>
              <a:rPr lang="en-US" dirty="0"/>
              <a:t>This demo will focus on </a:t>
            </a:r>
            <a:r>
              <a:rPr lang="en-US" dirty="0" err="1"/>
              <a:t>PsychoPy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6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C6E3-BFD7-4398-982C-0E87F485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Overview</a:t>
            </a:r>
          </a:p>
        </p:txBody>
      </p:sp>
      <p:pic>
        <p:nvPicPr>
          <p:cNvPr id="5" name="Content Placeholder 4" descr="A picture containing text, electronics, connector, adapter&#10;&#10;Description automatically generated">
            <a:extLst>
              <a:ext uri="{FF2B5EF4-FFF2-40B4-BE49-F238E27FC236}">
                <a16:creationId xmlns:a16="http://schemas.microsoft.com/office/drawing/2014/main" id="{17574DCF-8E6A-4F8D-BDA3-BC522E6851A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48" y="1289989"/>
            <a:ext cx="3476391" cy="2607294"/>
          </a:xfrm>
        </p:spPr>
      </p:pic>
      <p:pic>
        <p:nvPicPr>
          <p:cNvPr id="7" name="Picture 6" descr="A picture containing text, computer, computer, indoor&#10;&#10;Description automatically generated">
            <a:extLst>
              <a:ext uri="{FF2B5EF4-FFF2-40B4-BE49-F238E27FC236}">
                <a16:creationId xmlns:a16="http://schemas.microsoft.com/office/drawing/2014/main" id="{DF8E743C-956C-41D9-BEF6-2FA8BC1E2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3" y="4844250"/>
            <a:ext cx="2463935" cy="1847951"/>
          </a:xfrm>
          <a:prstGeom prst="rect">
            <a:avLst/>
          </a:prstGeom>
        </p:spPr>
      </p:pic>
      <p:pic>
        <p:nvPicPr>
          <p:cNvPr id="9" name="Picture 8" descr="A picture containing text, wall, computer, electronics&#10;&#10;Description automatically generated">
            <a:extLst>
              <a:ext uri="{FF2B5EF4-FFF2-40B4-BE49-F238E27FC236}">
                <a16:creationId xmlns:a16="http://schemas.microsoft.com/office/drawing/2014/main" id="{E79C1149-79B6-42D4-B37E-8F293BDD4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3" y="1289989"/>
            <a:ext cx="4572000" cy="34290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25E40D3-6A14-47E8-8555-038532D3224F}"/>
              </a:ext>
            </a:extLst>
          </p:cNvPr>
          <p:cNvSpPr/>
          <p:nvPr/>
        </p:nvSpPr>
        <p:spPr>
          <a:xfrm>
            <a:off x="7445661" y="1999622"/>
            <a:ext cx="653143" cy="683288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2DC671-E1C0-4C6B-9123-AA124AE8EA8F}"/>
              </a:ext>
            </a:extLst>
          </p:cNvPr>
          <p:cNvSpPr/>
          <p:nvPr/>
        </p:nvSpPr>
        <p:spPr>
          <a:xfrm>
            <a:off x="8249528" y="1999622"/>
            <a:ext cx="653143" cy="683288"/>
          </a:xfrm>
          <a:prstGeom prst="ellips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4EECB4-146B-4CFA-8562-09B104F67A58}"/>
              </a:ext>
            </a:extLst>
          </p:cNvPr>
          <p:cNvGrpSpPr/>
          <p:nvPr/>
        </p:nvGrpSpPr>
        <p:grpSpPr>
          <a:xfrm>
            <a:off x="6230148" y="4071537"/>
            <a:ext cx="5801079" cy="2554538"/>
            <a:chOff x="6230148" y="4071537"/>
            <a:chExt cx="5801079" cy="255453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BEE8B34-945A-44DF-897D-CEDC61076744}"/>
                </a:ext>
              </a:extLst>
            </p:cNvPr>
            <p:cNvGrpSpPr/>
            <p:nvPr/>
          </p:nvGrpSpPr>
          <p:grpSpPr>
            <a:xfrm>
              <a:off x="6230148" y="4071537"/>
              <a:ext cx="5801079" cy="2554538"/>
              <a:chOff x="4783185" y="4071537"/>
              <a:chExt cx="5801079" cy="2554538"/>
            </a:xfrm>
          </p:grpSpPr>
          <p:pic>
            <p:nvPicPr>
              <p:cNvPr id="11" name="Picture 10" descr="A picture containing indoor, electronics&#10;&#10;Description automatically generated">
                <a:extLst>
                  <a:ext uri="{FF2B5EF4-FFF2-40B4-BE49-F238E27FC236}">
                    <a16:creationId xmlns:a16="http://schemas.microsoft.com/office/drawing/2014/main" id="{13FD6A58-F2FC-41DF-9E83-4FC64C6D5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3185" y="4071537"/>
                <a:ext cx="3406050" cy="2554538"/>
              </a:xfrm>
              <a:prstGeom prst="rect">
                <a:avLst/>
              </a:prstGeom>
            </p:spPr>
          </p:pic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DF53D9F-7E27-4862-AFB1-ED5D0852DC0F}"/>
                  </a:ext>
                </a:extLst>
              </p:cNvPr>
              <p:cNvSpPr/>
              <p:nvPr/>
            </p:nvSpPr>
            <p:spPr>
              <a:xfrm>
                <a:off x="7474471" y="5172084"/>
                <a:ext cx="3109793" cy="8440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err="1"/>
                  <a:t>EyeLink</a:t>
                </a:r>
                <a:r>
                  <a:rPr lang="en-US" sz="1500" dirty="0"/>
                  <a:t> on/off switch</a:t>
                </a:r>
              </a:p>
              <a:p>
                <a:pPr algn="ctr"/>
                <a:r>
                  <a:rPr lang="en-US" sz="1500" b="1" dirty="0"/>
                  <a:t>Remember to switch OFF after use!</a:t>
                </a: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1975A8-3A9D-470D-96AC-7D9DF9E251D1}"/>
                </a:ext>
              </a:extLst>
            </p:cNvPr>
            <p:cNvSpPr/>
            <p:nvPr/>
          </p:nvSpPr>
          <p:spPr>
            <a:xfrm>
              <a:off x="8017455" y="5172084"/>
              <a:ext cx="590255" cy="672015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2751BA-289D-4738-A865-128AB31AB71A}"/>
              </a:ext>
            </a:extLst>
          </p:cNvPr>
          <p:cNvSpPr/>
          <p:nvPr/>
        </p:nvSpPr>
        <p:spPr>
          <a:xfrm>
            <a:off x="8756968" y="2857163"/>
            <a:ext cx="3109793" cy="844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BLUE</a:t>
            </a:r>
            <a:r>
              <a:rPr lang="en-US" sz="1500" dirty="0"/>
              <a:t> ethernet cable connects to experiment </a:t>
            </a:r>
            <a:r>
              <a:rPr lang="en-US" sz="1500" b="1" dirty="0"/>
              <a:t>display PC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E3BDD2-ABC2-4A21-B552-1B14065768A4}"/>
              </a:ext>
            </a:extLst>
          </p:cNvPr>
          <p:cNvSpPr/>
          <p:nvPr/>
        </p:nvSpPr>
        <p:spPr>
          <a:xfrm>
            <a:off x="5041849" y="2857164"/>
            <a:ext cx="3109793" cy="844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HDMI </a:t>
            </a:r>
            <a:r>
              <a:rPr lang="en-US" sz="1500" dirty="0"/>
              <a:t>cable connects to experiment </a:t>
            </a:r>
            <a:r>
              <a:rPr lang="en-US" sz="1500" b="1" dirty="0"/>
              <a:t>display PC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DF14753-AF0D-404A-8540-C13D0A537BB8}"/>
              </a:ext>
            </a:extLst>
          </p:cNvPr>
          <p:cNvSpPr/>
          <p:nvPr/>
        </p:nvSpPr>
        <p:spPr>
          <a:xfrm>
            <a:off x="2070599" y="5422068"/>
            <a:ext cx="2552025" cy="844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Host PC</a:t>
            </a:r>
            <a:r>
              <a:rPr lang="en-US" sz="1500" dirty="0"/>
              <a:t> controls the eye-tracker</a:t>
            </a:r>
            <a:endParaRPr lang="en-US" sz="1500" b="1" dirty="0"/>
          </a:p>
          <a:p>
            <a:pPr algn="ctr"/>
            <a:r>
              <a:rPr lang="en-US" sz="1500" b="1" dirty="0"/>
              <a:t>Shut down after use!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8BB455D-A6D7-4DE1-B8AB-B311D1A1A270}"/>
              </a:ext>
            </a:extLst>
          </p:cNvPr>
          <p:cNvSpPr/>
          <p:nvPr/>
        </p:nvSpPr>
        <p:spPr>
          <a:xfrm>
            <a:off x="373431" y="1825694"/>
            <a:ext cx="1345968" cy="282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Head Rest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500070-F3BE-404F-A9B0-F4B2779957DB}"/>
              </a:ext>
            </a:extLst>
          </p:cNvPr>
          <p:cNvSpPr/>
          <p:nvPr/>
        </p:nvSpPr>
        <p:spPr>
          <a:xfrm>
            <a:off x="2070599" y="1289989"/>
            <a:ext cx="1345968" cy="535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Stimuli Monitor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E3CCE5-65B5-48BA-8EA0-4369BA3C153F}"/>
              </a:ext>
            </a:extLst>
          </p:cNvPr>
          <p:cNvSpPr/>
          <p:nvPr/>
        </p:nvSpPr>
        <p:spPr>
          <a:xfrm>
            <a:off x="1540636" y="2619350"/>
            <a:ext cx="1013989" cy="278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EyeLink</a:t>
            </a:r>
            <a:endParaRPr lang="en-US" sz="14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5FA9676-1B86-450C-BADA-95B7CC5A45F2}"/>
              </a:ext>
            </a:extLst>
          </p:cNvPr>
          <p:cNvSpPr/>
          <p:nvPr/>
        </p:nvSpPr>
        <p:spPr>
          <a:xfrm>
            <a:off x="3868871" y="2258062"/>
            <a:ext cx="1345968" cy="335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 PC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3D89CF1-8747-4136-B4A5-90F8C774A754}"/>
              </a:ext>
            </a:extLst>
          </p:cNvPr>
          <p:cNvSpPr/>
          <p:nvPr/>
        </p:nvSpPr>
        <p:spPr>
          <a:xfrm>
            <a:off x="2743583" y="3275013"/>
            <a:ext cx="1040179" cy="335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Host PC</a:t>
            </a:r>
          </a:p>
        </p:txBody>
      </p:sp>
    </p:spTree>
    <p:extLst>
      <p:ext uri="{BB962C8B-B14F-4D97-AF65-F5344CB8AC3E}">
        <p14:creationId xmlns:p14="http://schemas.microsoft.com/office/powerpoint/2010/main" val="415798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5AFC-3070-4C2A-BD54-79F25882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dirty="0" err="1"/>
              <a:t>PsychoPy</a:t>
            </a:r>
            <a:r>
              <a:rPr lang="en-US" dirty="0"/>
              <a:t>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45BA5-3F7B-488B-B8D9-4A50C8CA1E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A barebones </a:t>
            </a:r>
            <a:r>
              <a:rPr lang="en-US" dirty="0" err="1"/>
              <a:t>PsychoPy</a:t>
            </a:r>
            <a:r>
              <a:rPr lang="en-US" dirty="0"/>
              <a:t> template based on the picture.py example</a:t>
            </a:r>
          </a:p>
          <a:p>
            <a:pPr lvl="1"/>
            <a:r>
              <a:rPr lang="en-US" dirty="0"/>
              <a:t>Trimmed off 1/3</a:t>
            </a:r>
            <a:r>
              <a:rPr lang="en-US" baseline="30000" dirty="0"/>
              <a:t>rd</a:t>
            </a:r>
            <a:r>
              <a:rPr lang="en-US" dirty="0"/>
              <a:t> of the picture.py script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https://github.com/RingoHHuang/ucla-eyelink-demo</a:t>
            </a:r>
            <a:endParaRPr lang="en-US" dirty="0"/>
          </a:p>
          <a:p>
            <a:pPr lvl="1"/>
            <a:r>
              <a:rPr lang="en-US" dirty="0"/>
              <a:t>picture.py – displays all images in “images” folder</a:t>
            </a:r>
          </a:p>
          <a:p>
            <a:pPr lvl="1"/>
            <a:r>
              <a:rPr lang="en-US" dirty="0"/>
              <a:t>sound.py – plays all audio files in “sounds” folder</a:t>
            </a:r>
          </a:p>
        </p:txBody>
      </p:sp>
    </p:spTree>
    <p:extLst>
      <p:ext uri="{BB962C8B-B14F-4D97-AF65-F5344CB8AC3E}">
        <p14:creationId xmlns:p14="http://schemas.microsoft.com/office/powerpoint/2010/main" val="31170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C6E3-BFD7-4398-982C-0E87F485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Set up your display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579FA-5647-4D98-B470-971A31A642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1862" y="2667001"/>
            <a:ext cx="10328275" cy="371367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Configure your Display PC’s network connection to communicate with the </a:t>
            </a:r>
            <a:r>
              <a:rPr lang="en-US" dirty="0" err="1"/>
              <a:t>EyeLink</a:t>
            </a:r>
            <a:r>
              <a:rPr lang="en-US" dirty="0"/>
              <a:t> Host PC</a:t>
            </a:r>
          </a:p>
          <a:p>
            <a:pPr lvl="1"/>
            <a:r>
              <a:rPr lang="en-US" dirty="0">
                <a:hlinkClick r:id="rId2"/>
              </a:rPr>
              <a:t>https://www.sr-support.com/showthread.php?tid=281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Install the latest version of the </a:t>
            </a:r>
            <a:r>
              <a:rPr lang="en-US" dirty="0" err="1"/>
              <a:t>EyeLink</a:t>
            </a:r>
            <a:r>
              <a:rPr lang="en-US" dirty="0"/>
              <a:t> SDK for your OS</a:t>
            </a:r>
          </a:p>
          <a:p>
            <a:pPr lvl="1"/>
            <a:r>
              <a:rPr lang="en-US" dirty="0">
                <a:hlinkClick r:id="rId3"/>
              </a:rPr>
              <a:t>https://www.sr-support.com/showthread.php?tid=13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Install and configure </a:t>
            </a:r>
            <a:r>
              <a:rPr lang="en-US" dirty="0" err="1"/>
              <a:t>PyLink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https://www.sr-support.com/thread-48.html</a:t>
            </a:r>
            <a:endParaRPr lang="en-US" dirty="0"/>
          </a:p>
          <a:p>
            <a:pPr lvl="1"/>
            <a:r>
              <a:rPr lang="en-US" dirty="0" err="1"/>
              <a:t>PyLink</a:t>
            </a:r>
            <a:r>
              <a:rPr lang="en-US" dirty="0"/>
              <a:t> is the Python wrapper for the </a:t>
            </a:r>
            <a:r>
              <a:rPr lang="en-US" dirty="0" err="1"/>
              <a:t>EyeLink</a:t>
            </a:r>
            <a:r>
              <a:rPr lang="en-US" dirty="0"/>
              <a:t> API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656FFF-5C45-4F98-BFB0-6A80D802DACB}"/>
              </a:ext>
            </a:extLst>
          </p:cNvPr>
          <p:cNvSpPr txBox="1">
            <a:spLocks/>
          </p:cNvSpPr>
          <p:nvPr/>
        </p:nvSpPr>
        <p:spPr>
          <a:xfrm>
            <a:off x="747869" y="1539239"/>
            <a:ext cx="10696259" cy="10058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display PC is the computer you’ll use to control stimuli presentation. You can use your personal laptop or the Mac Mini in the eye-tracking room.</a:t>
            </a:r>
          </a:p>
        </p:txBody>
      </p:sp>
    </p:spTree>
    <p:extLst>
      <p:ext uri="{BB962C8B-B14F-4D97-AF65-F5344CB8AC3E}">
        <p14:creationId xmlns:p14="http://schemas.microsoft.com/office/powerpoint/2010/main" val="281177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B7BA-3FE6-4102-ADF2-EDDF9500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Organize experiment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458D-C0E4-4907-AA90-47FD4F9FE5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1863" y="1695450"/>
            <a:ext cx="10328275" cy="555381"/>
          </a:xfrm>
        </p:spPr>
        <p:txBody>
          <a:bodyPr/>
          <a:lstStyle/>
          <a:p>
            <a:r>
              <a:rPr lang="en-US" dirty="0"/>
              <a:t>One option for organizing your experiment directory: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822B581-A0E0-4AD9-9721-1908D3821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863" y="2369968"/>
            <a:ext cx="468480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project_folder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experiment_script.py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EyeLinkCoreGraphicsPsychoPy.py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│-- results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participant_id1_datetime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.edf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participant_id2_datetime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.edf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participant_id3_datetime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.edf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│-- images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image1.jpg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image2.jpg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│-- sounds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</a:t>
            </a:r>
            <a:r>
              <a:rPr lang="en-US" altLang="en-US" dirty="0">
                <a:latin typeface="Arial Unicode MS"/>
              </a:rPr>
              <a:t>audio1.wav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│ 	│ audio</a:t>
            </a:r>
            <a:r>
              <a:rPr lang="en-US" altLang="en-US" dirty="0">
                <a:latin typeface="Arial Unicode MS"/>
              </a:rPr>
              <a:t>2.wav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39192C-C929-4BA3-A48B-DF78BD5B3A08}"/>
              </a:ext>
            </a:extLst>
          </p:cNvPr>
          <p:cNvSpPr txBox="1">
            <a:spLocks/>
          </p:cNvSpPr>
          <p:nvPr/>
        </p:nvSpPr>
        <p:spPr>
          <a:xfrm>
            <a:off x="6320413" y="3857285"/>
            <a:ext cx="5205046" cy="1146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Some convenience functions are in </a:t>
            </a:r>
            <a:r>
              <a:rPr lang="en-US" sz="2000" b="1" dirty="0"/>
              <a:t>EyeLinkCoreGraphicsPsychoPy.py, </a:t>
            </a:r>
            <a:r>
              <a:rPr lang="en-US" sz="2000" dirty="0"/>
              <a:t>so make sure they are accessible </a:t>
            </a:r>
          </a:p>
        </p:txBody>
      </p:sp>
    </p:spTree>
    <p:extLst>
      <p:ext uri="{BB962C8B-B14F-4D97-AF65-F5344CB8AC3E}">
        <p14:creationId xmlns:p14="http://schemas.microsoft.com/office/powerpoint/2010/main" val="148553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up dialog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BD6023-35AD-4CC0-898C-CE90E4444D6E}"/>
              </a:ext>
            </a:extLst>
          </p:cNvPr>
          <p:cNvSpPr/>
          <p:nvPr/>
        </p:nvSpPr>
        <p:spPr>
          <a:xfrm>
            <a:off x="148545" y="1199300"/>
            <a:ext cx="5262904" cy="5553857"/>
          </a:xfrm>
          <a:prstGeom prst="roundRect">
            <a:avLst>
              <a:gd name="adj" fmla="val 420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Retrieve participant id, which will be used in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edf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filename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EDF data filename should not exceed 8 alphanumeric characters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ONLY number 0-9, letters, &amp; _ (underscore) in the filename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participant_id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Prompt user to specify an EDF data filename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before we open a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fullscreen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window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dlg_title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'Enter participant ID'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dlg_prompt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'Please enter a ID with 8 or fewer characters</a:t>
            </a:r>
            <a:r>
              <a:rPr lang="en-US" sz="9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\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'[letters, numbers, and underscore].'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loop until we get a valid filename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gui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dlg_title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addText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dlg_prompt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addField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'participant id:'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participant_id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show dialog and wait for OK or Cancel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ok_data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ok_data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None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'EDF data filename: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ok_data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 cancelled'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sys.exit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the string entered by the experimenter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strip trailing characters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participant_id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edf_fname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participant_id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.rstrip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check if the filename is valid (length &lt;= 8 &amp; no special char)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allowed_char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ascii_letters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digits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allowed_char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edf_fname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 Invalid EDF filename'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edf_fname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 EDF filename should not exceed 8 characters'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Enter participant ID 2022-02-28 01-18-08_Trim">
            <a:hlinkClick r:id="" action="ppaction://media"/>
            <a:extLst>
              <a:ext uri="{FF2B5EF4-FFF2-40B4-BE49-F238E27FC236}">
                <a16:creationId xmlns:a16="http://schemas.microsoft.com/office/drawing/2014/main" id="{843786DA-10C9-4546-978B-EA65A5816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6726" y="3066360"/>
            <a:ext cx="5011882" cy="16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1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</a:t>
            </a:r>
            <a:r>
              <a:rPr lang="en-US" sz="3600" dirty="0" err="1"/>
              <a:t>edf</a:t>
            </a:r>
            <a:r>
              <a:rPr lang="en-US" sz="3600" dirty="0"/>
              <a:t> output filename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BD6023-35AD-4CC0-898C-CE90E4444D6E}"/>
              </a:ext>
            </a:extLst>
          </p:cNvPr>
          <p:cNvSpPr/>
          <p:nvPr/>
        </p:nvSpPr>
        <p:spPr>
          <a:xfrm>
            <a:off x="118400" y="2726650"/>
            <a:ext cx="5262904" cy="2076463"/>
          </a:xfrm>
          <a:prstGeom prst="roundRect">
            <a:avLst>
              <a:gd name="adj" fmla="val 780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up a folder to store the EDF data files and the associated resources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e.g., files defining the interest areas used in each trial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results_folder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'results'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results_folder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results_folder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download EDF data file from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Host PC to the local hard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drive at the end of each testing session, here we rename the EDF to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include session start date/time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time_str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strftime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"_%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Y_%m_</a:t>
            </a: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_%H_%M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session_identifier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edf_fname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time_str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AF20E-7C04-4E79-9DE0-27DCC5DADE70}"/>
              </a:ext>
            </a:extLst>
          </p:cNvPr>
          <p:cNvSpPr txBox="1"/>
          <p:nvPr/>
        </p:nvSpPr>
        <p:spPr>
          <a:xfrm>
            <a:off x="6629828" y="2887718"/>
            <a:ext cx="4674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edf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 output is located in the “results” subfolder of the project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The </a:t>
            </a:r>
            <a:r>
              <a:rPr lang="en-US" dirty="0" err="1">
                <a:solidFill>
                  <a:prstClr val="black"/>
                </a:solidFill>
                <a:latin typeface="Verdana" panose="020B0604030504040204"/>
              </a:rPr>
              <a:t>edf</a:t>
            </a: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 filename is derived from the participant ID and the time of recording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85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Set up connections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BD6023-35AD-4CC0-898C-CE90E4444D6E}"/>
              </a:ext>
            </a:extLst>
          </p:cNvPr>
          <p:cNvSpPr/>
          <p:nvPr/>
        </p:nvSpPr>
        <p:spPr>
          <a:xfrm>
            <a:off x="158594" y="1758462"/>
            <a:ext cx="5262904" cy="1761097"/>
          </a:xfrm>
          <a:prstGeom prst="roundRect">
            <a:avLst>
              <a:gd name="adj" fmla="val 420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1: Connect to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Host PC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Host IP address, by default, is "100.1.1.1".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"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objected created here can be accessed through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Pylink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pylink.EyeLink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"100.1.1.1"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error: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core.quit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sys.exit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88C61-0860-4B63-AA8F-9738B8D891A6}"/>
              </a:ext>
            </a:extLst>
          </p:cNvPr>
          <p:cNvSpPr txBox="1"/>
          <p:nvPr/>
        </p:nvSpPr>
        <p:spPr>
          <a:xfrm>
            <a:off x="6356666" y="2038845"/>
            <a:ext cx="5262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Creates a new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pylink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 object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Establishes a link between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EyeLink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 Host PC and the Python script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95EB6C-41C3-4ABC-8197-03EA380060B8}"/>
              </a:ext>
            </a:extLst>
          </p:cNvPr>
          <p:cNvSpPr/>
          <p:nvPr/>
        </p:nvSpPr>
        <p:spPr>
          <a:xfrm>
            <a:off x="158594" y="4019341"/>
            <a:ext cx="5262904" cy="1854716"/>
          </a:xfrm>
          <a:prstGeom prst="roundRect">
            <a:avLst>
              <a:gd name="adj" fmla="val 420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2: Open an EDF data file on the Host PC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edf_fname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".EDF"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.openDataFile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close the link if we have one open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.isConnected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.close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sys.exit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EF794-BC38-4086-8C37-36346F9159C5}"/>
              </a:ext>
            </a:extLst>
          </p:cNvPr>
          <p:cNvSpPr txBox="1"/>
          <p:nvPr/>
        </p:nvSpPr>
        <p:spPr>
          <a:xfrm>
            <a:off x="6356666" y="4688044"/>
            <a:ext cx="526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Opens a new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edf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 data file for writing on the Host PC</a:t>
            </a:r>
          </a:p>
        </p:txBody>
      </p:sp>
    </p:spTree>
    <p:extLst>
      <p:ext uri="{BB962C8B-B14F-4D97-AF65-F5344CB8AC3E}">
        <p14:creationId xmlns:p14="http://schemas.microsoft.com/office/powerpoint/2010/main" val="261565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the recording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88C61-0860-4B63-AA8F-9738B8D891A6}"/>
              </a:ext>
            </a:extLst>
          </p:cNvPr>
          <p:cNvSpPr txBox="1"/>
          <p:nvPr/>
        </p:nvSpPr>
        <p:spPr>
          <a:xfrm>
            <a:off x="6264900" y="3429000"/>
            <a:ext cx="5262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Specify the variables that you want to record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file_event_flags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) and the variables that you may want to access in your Python script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link_event_flags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 ??)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898155-59CA-4308-8111-9FB0DC6B80AD}"/>
              </a:ext>
            </a:extLst>
          </p:cNvPr>
          <p:cNvSpPr/>
          <p:nvPr/>
        </p:nvSpPr>
        <p:spPr>
          <a:xfrm>
            <a:off x="148545" y="1406768"/>
            <a:ext cx="5262904" cy="4933742"/>
          </a:xfrm>
          <a:prstGeom prst="roundRect">
            <a:avLst>
              <a:gd name="adj" fmla="val 420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3: Configure the tracker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Put the tracker in offline mode before we change tracking parameters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.setOfflineMode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the software version:  1-EyeLink I, 2-EyeLink II, 3/4-EyeLink 1000,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5-EyeLink 1000 Plus, 6-Portable DUO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vstr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.getTrackerVersionString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eyelink_ver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vstr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.split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()[-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].split(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 out some version info in the shell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'Running experiment on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version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vstr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eyelink_ver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File and Link data control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what eye events to save in the EDF file, include everything by default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file_event_flags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'LEFT,RIGHT,FIXATION,SACCADE,BLINK,MESSAGE,BUTTON,INPUT'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what eye events to make available over the link, include everything by default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link_event_flags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'LEFT,RIGHT,FIXATION,SACCADE,BLINK,BUTTON,FIXUPDATE,INPUT'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what sample data to save in the EDF data file and to make available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 the link, include the 'HTARGET' flag to save head target sticker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data for supported eye trackers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eyelink_ver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'LEFT,RIGHT,GAZE,HREF,RAW,AREA,HTARGET,GAZERES,BUTTON,STATUS,INPUT'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'LEFT,RIGHT,GAZE,GAZERES,AREA,HTARGET,STATUS,INPUT'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'LEFT,RIGHT,GAZE,HREF,RAW,AREA,GAZERES,BUTTON,STATUS,INPUT'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'LEFT,RIGHT,GAZE,GAZERES,AREA,STATUS,INPUT'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file_event_filter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file_event_flags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file_sample_data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link_event_filter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link_event_flags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link_sample_data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link_sample_flags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946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5D13-0CE0-4541-B63C-CA46465E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59" y="1401684"/>
            <a:ext cx="2384425" cy="771889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0C32-0B94-4ED1-8168-5DFB39143D4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22650" y="716280"/>
            <a:ext cx="8367713" cy="5684520"/>
          </a:xfrm>
        </p:spPr>
        <p:txBody>
          <a:bodyPr>
            <a:normAutofit/>
          </a:bodyPr>
          <a:lstStyle/>
          <a:p>
            <a:r>
              <a:rPr lang="en-US" dirty="0"/>
              <a:t>Experiment design for pupillometry</a:t>
            </a:r>
          </a:p>
          <a:p>
            <a:pPr lvl="1"/>
            <a:r>
              <a:rPr lang="en-US" dirty="0"/>
              <a:t>How to correct for gaze position</a:t>
            </a:r>
          </a:p>
          <a:p>
            <a:pPr lvl="1"/>
            <a:r>
              <a:rPr lang="en-US" dirty="0"/>
              <a:t>How to luminance norm</a:t>
            </a:r>
          </a:p>
          <a:p>
            <a:r>
              <a:rPr lang="en-US" dirty="0"/>
              <a:t>Programming your experiment</a:t>
            </a:r>
          </a:p>
          <a:p>
            <a:r>
              <a:rPr lang="en-US" dirty="0"/>
              <a:t>Running your study</a:t>
            </a:r>
          </a:p>
          <a:p>
            <a:r>
              <a:rPr lang="en-US" dirty="0"/>
              <a:t>Preprocessing your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3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the calibration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F1742-4B6C-4A88-8209-435185B71F03}"/>
              </a:ext>
            </a:extLst>
          </p:cNvPr>
          <p:cNvSpPr txBox="1"/>
          <p:nvPr/>
        </p:nvSpPr>
        <p:spPr>
          <a:xfrm>
            <a:off x="6096000" y="2560703"/>
            <a:ext cx="51983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Here, you set up the calibration/validation 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Verdana" panose="020B060403050404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Optional configurations are not included here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28448" y="1256045"/>
            <a:ext cx="5382825" cy="5519286"/>
          </a:xfrm>
          <a:prstGeom prst="roundRect">
            <a:avLst>
              <a:gd name="adj" fmla="val 4215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4: set up a graphics environment for calibration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Choose a calibration type, H3, HV3, HV5, HV13 (HV = horizontal/vertical),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calibration_type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HV9"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Open a window, be sure to specify monitor parameters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monitors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Monitor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myMonitor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53.0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70.0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fullscr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monitor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winType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pyglet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units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'pix'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the native screen resolution used by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PsychoPy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scn_height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Pass the display pixel coordinates (left, top, right, bottom) to the tracker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see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Installation Guide, "Customizing Screen Settings"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el_coords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screen_pixel_coords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0 0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scn_height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el_coords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Write a DISPLAY_COORDS message to the EDF file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Data Viewer needs this piece of info for proper visualization, see Data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Viewer User Manual, "Protocol for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Data to Viewer Integration"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dv_coords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"DISPLAY_COORDS  0 0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scn_height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dv_coords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Configure a graphics environment (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for tracker calibration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EyeLinkCoreGraphicsPsychoPy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 out the version number of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CoreGraphics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library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background and foreground colors for the calibration target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PsychoPy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(-1, -1, -1)=black, (1, 1, 1)=white, (0, 0, 0)=mid-gray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foreground_color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(-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background_color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setCalibrationColors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foreground_color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background_color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Request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use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PsychoPy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window we opened above for calibration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openGraphicsEx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774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Optional calibration specifications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F1742-4B6C-4A88-8209-435185B71F03}"/>
              </a:ext>
            </a:extLst>
          </p:cNvPr>
          <p:cNvSpPr txBox="1"/>
          <p:nvPr/>
        </p:nvSpPr>
        <p:spPr>
          <a:xfrm>
            <a:off x="6013021" y="2769206"/>
            <a:ext cx="5703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If you want to specify any of these optional specifications, they would go before the last line of code of the previous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Refer to manual for details about these options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48544" y="1862710"/>
            <a:ext cx="5382825" cy="4268268"/>
          </a:xfrm>
          <a:prstGeom prst="roundRect">
            <a:avLst>
              <a:gd name="adj" fmla="val 42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up the calibration target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target could be a "circle" (default), a "picture", a "movie" clip,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or a rotating "spiral". To configure the type of calibration target, set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genv.setTargetType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"circle", "picture", "movie", or "spiral", e.g.,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genv.setTargetType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('picture')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gen.setPictureTarget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to set a "picture" target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genv.setPictureTarget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('images', 'fixTarget.bmp'))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genv.setMovieTarget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to set a "movie" target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genv.setMovieTarget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('videos', 'calibVid.mov'))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 a picture as the calibration target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setTargetType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'picture'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setPictureTarget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'images'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'fixTarget.bmp'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Configure the size of the calibration target (in pixels)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option applies only to "circle" and "spiral" targets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genv.setTargetSize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(24)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Beeps to play during calibration, validation and drift correction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parameters: target, good, error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target -- sound to play when target moves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good -- sound to play on successful operation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error -- sound to play on failure or interruption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Each parameter could be ''--default sound, 'off'--no sound, or a wav file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setCalibrationSounds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73B3B-E43C-4350-A80F-732EAE207E6F}"/>
              </a:ext>
            </a:extLst>
          </p:cNvPr>
          <p:cNvSpPr txBox="1"/>
          <p:nvPr/>
        </p:nvSpPr>
        <p:spPr>
          <a:xfrm>
            <a:off x="148544" y="1402757"/>
            <a:ext cx="362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Verdana" panose="020B0604030504040204"/>
              </a:rPr>
              <a:t>OPTIONAL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34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45" y="48935"/>
            <a:ext cx="9421177" cy="769493"/>
          </a:xfrm>
        </p:spPr>
        <p:txBody>
          <a:bodyPr>
            <a:normAutofit/>
          </a:bodyPr>
          <a:lstStyle/>
          <a:p>
            <a:r>
              <a:rPr lang="en-US" sz="3600" dirty="0"/>
              <a:t>Define helper functions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5CB817-3015-47D6-8FE0-B4F5DA7E0654}"/>
              </a:ext>
            </a:extLst>
          </p:cNvPr>
          <p:cNvSpPr/>
          <p:nvPr/>
        </p:nvSpPr>
        <p:spPr>
          <a:xfrm>
            <a:off x="6449616" y="179381"/>
            <a:ext cx="5382824" cy="6614193"/>
          </a:xfrm>
          <a:prstGeom prst="roundRect">
            <a:avLst>
              <a:gd name="adj" fmla="val 6204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terminate_task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 Terminate the task gracefully and retrieve the EDF data file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file_to_retrieve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The EDF on the Host that we would like to download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win: the current window used by the experimental script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getEYELINK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.isConnected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Terminate the current trial first if the task terminated prematurely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.isRecording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TRIAL_OK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abort_trial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Put tracker in Offline mode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.setOfflineMode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Clear the Host PC screen and wait for 500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0'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.msecDelay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Close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edf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data file on the Host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.closeDataFile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Show a file transfer message on the screen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'EDF data is transferring from 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Host PC...'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wait_for_keypress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Download the EDF data file from the Host PC to a local data folder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parameters: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source_file_on_the_host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destination_file_on_local_drive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local_edf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session_folder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session_identifier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'.EDF'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.receiveDataFile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edf_file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local_edf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Close the link to the tracker.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.close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close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PsychoPy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window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quit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PsychoPy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sys.exit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774F31-8CE1-4A8C-8CB0-C3817B844005}"/>
              </a:ext>
            </a:extLst>
          </p:cNvPr>
          <p:cNvSpPr/>
          <p:nvPr/>
        </p:nvSpPr>
        <p:spPr>
          <a:xfrm>
            <a:off x="148545" y="833831"/>
            <a:ext cx="5382825" cy="5959743"/>
          </a:xfrm>
          <a:prstGeom prst="roundRect">
            <a:avLst>
              <a:gd name="adj" fmla="val 7819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 clear up the 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PsychoPy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window"""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.fillColor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getBackgroundColor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.flip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9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wait_for_keypress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 Show task instructions on screen"""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TextStim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genv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getForegroundColor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.flip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wait indefinitely, terminates upon any key press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wait_for_keypress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waitKeys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9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abort_trial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"""Ends recording """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getEYELINK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Stop recording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.isRecording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100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catch final trial events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.pumpDelay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.stopRecording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clear the screen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a message to clear the Data Viewer screen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bgcolor_RGB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116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116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116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'!V CLEAR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bgcolor_RGB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a message to mark trial end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'TRIAL_RESULT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TRIAL_ERROR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22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Trial routine function (</a:t>
            </a:r>
            <a:r>
              <a:rPr lang="en-US" sz="3600" dirty="0" err="1"/>
              <a:t>PyLink</a:t>
            </a:r>
            <a:r>
              <a:rPr lang="en-US" sz="3600" dirty="0"/>
              <a:t> Calls)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F1742-4B6C-4A88-8209-435185B71F03}"/>
              </a:ext>
            </a:extLst>
          </p:cNvPr>
          <p:cNvSpPr txBox="1"/>
          <p:nvPr/>
        </p:nvSpPr>
        <p:spPr>
          <a:xfrm>
            <a:off x="117230" y="1241857"/>
            <a:ext cx="730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Only showing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pylink</a:t>
            </a:r>
            <a:r>
              <a:rPr lang="en-US" dirty="0">
                <a:solidFill>
                  <a:prstClr val="black"/>
                </a:solidFill>
                <a:latin typeface="Verdana" panose="020B0604030504040204"/>
              </a:rPr>
              <a:t>-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related code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90412" y="4957747"/>
            <a:ext cx="5382825" cy="1807306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 recording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arguments: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sample_to_file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events_to_file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sample_over_link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event_over_link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(1-yes, 0-no)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.startRecording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abort_trial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TRIAL_ERROR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Allocate some time for the tracker to cache some samples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.pumpDelay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A7C63-0F53-482A-A8A6-4445B3F575C2}"/>
              </a:ext>
            </a:extLst>
          </p:cNvPr>
          <p:cNvSpPr/>
          <p:nvPr/>
        </p:nvSpPr>
        <p:spPr>
          <a:xfrm>
            <a:off x="190412" y="1693706"/>
            <a:ext cx="5382825" cy="3109405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a reference to the currently active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connection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getEYELINK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put the tracker in the offline mode first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.setOfflineMode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clear the host screen before we draw the backdrop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0'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a "TRIALID" message to mark the start of a trial, see Data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Viewer User Manual, "Protocol for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Data to Viewer Integration"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'TRIALID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record_status_message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: show some info on the Host PC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here we show how many trial has been tested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'TRIAL number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.sendCommand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record_status_message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put tracker in idle/offline mode before recording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.setOfflineMode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671E2-510C-45A4-8E45-5BDDAD2F30D8}"/>
              </a:ext>
            </a:extLst>
          </p:cNvPr>
          <p:cNvSpPr txBox="1"/>
          <p:nvPr/>
        </p:nvSpPr>
        <p:spPr>
          <a:xfrm>
            <a:off x="6792686" y="2274641"/>
            <a:ext cx="4250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start of this trial, retrieve the currently active </a:t>
            </a:r>
            <a:r>
              <a:rPr lang="en-US" dirty="0" err="1"/>
              <a:t>EyeLink</a:t>
            </a:r>
            <a:r>
              <a:rPr lang="en-US" dirty="0"/>
              <a:t> connection.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Then, send some messages to the Host PC.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5A336-ADBE-4BC6-8261-4090B60357FC}"/>
              </a:ext>
            </a:extLst>
          </p:cNvPr>
          <p:cNvSpPr txBox="1"/>
          <p:nvPr/>
        </p:nvSpPr>
        <p:spPr>
          <a:xfrm>
            <a:off x="6792686" y="5538234"/>
            <a:ext cx="42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recording at the beginning of each trial.</a:t>
            </a:r>
          </a:p>
        </p:txBody>
      </p:sp>
    </p:spTree>
    <p:extLst>
      <p:ext uri="{BB962C8B-B14F-4D97-AF65-F5344CB8AC3E}">
        <p14:creationId xmlns:p14="http://schemas.microsoft.com/office/powerpoint/2010/main" val="42710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3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Trial routine function (</a:t>
            </a:r>
            <a:r>
              <a:rPr lang="en-US" sz="3600" dirty="0" err="1"/>
              <a:t>PyLink</a:t>
            </a:r>
            <a:r>
              <a:rPr lang="en-US" sz="3600" dirty="0"/>
              <a:t> Calls)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90412" y="5358756"/>
            <a:ext cx="5382825" cy="758651"/>
          </a:xfrm>
          <a:prstGeom prst="roundRect">
            <a:avLst>
              <a:gd name="adj" fmla="val 11525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clear the screen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blank_screen_</a:t>
            </a: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A7C63-0F53-482A-A8A6-4445B3F575C2}"/>
              </a:ext>
            </a:extLst>
          </p:cNvPr>
          <p:cNvSpPr/>
          <p:nvPr/>
        </p:nvSpPr>
        <p:spPr>
          <a:xfrm>
            <a:off x="190411" y="3429000"/>
            <a:ext cx="5382825" cy="1531815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show the image, and log a message to mark the onset of the image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clear_screen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image_onset_</a:t>
            </a: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img_onset_time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 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record the image onset time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671E2-510C-45A4-8E45-5BDDAD2F30D8}"/>
              </a:ext>
            </a:extLst>
          </p:cNvPr>
          <p:cNvSpPr txBox="1"/>
          <p:nvPr/>
        </p:nvSpPr>
        <p:spPr>
          <a:xfrm>
            <a:off x="6618765" y="1942437"/>
            <a:ext cx="483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Messages are useful for aligning the timestamps of the eye-tracking samples to task events.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5A336-ADBE-4BC6-8261-4090B60357FC}"/>
              </a:ext>
            </a:extLst>
          </p:cNvPr>
          <p:cNvSpPr txBox="1"/>
          <p:nvPr/>
        </p:nvSpPr>
        <p:spPr>
          <a:xfrm>
            <a:off x="6618765" y="3789096"/>
            <a:ext cx="42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message marks the onset of an image and its trial #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4E1A-C3BF-4BEE-9FA1-3115C85125A8}"/>
              </a:ext>
            </a:extLst>
          </p:cNvPr>
          <p:cNvSpPr txBox="1"/>
          <p:nvPr/>
        </p:nvSpPr>
        <p:spPr>
          <a:xfrm>
            <a:off x="190411" y="2007354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 messages in the </a:t>
            </a:r>
            <a:r>
              <a:rPr lang="en-US" dirty="0" err="1"/>
              <a:t>edf</a:t>
            </a:r>
            <a:r>
              <a:rPr lang="en-US" dirty="0"/>
              <a:t> file to mark task events.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FAE08-C632-4B9C-8323-1005A423AAEC}"/>
              </a:ext>
            </a:extLst>
          </p:cNvPr>
          <p:cNvSpPr txBox="1"/>
          <p:nvPr/>
        </p:nvSpPr>
        <p:spPr>
          <a:xfrm>
            <a:off x="6618765" y="5358756"/>
            <a:ext cx="42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message marks the offset of an image and its trial #</a:t>
            </a:r>
          </a:p>
        </p:txBody>
      </p:sp>
    </p:spTree>
    <p:extLst>
      <p:ext uri="{BB962C8B-B14F-4D97-AF65-F5344CB8AC3E}">
        <p14:creationId xmlns:p14="http://schemas.microsoft.com/office/powerpoint/2010/main" val="390951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3" grpId="0"/>
      <p:bldP spid="7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Trial routine function (</a:t>
            </a:r>
            <a:r>
              <a:rPr lang="en-US" sz="3600" dirty="0" err="1"/>
              <a:t>PyLink</a:t>
            </a:r>
            <a:r>
              <a:rPr lang="en-US" sz="3600" dirty="0"/>
              <a:t> Calls)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90411" y="4666345"/>
            <a:ext cx="5382825" cy="1807306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record trial variables to the EDF data file, for details, see Data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Viewer User Manual, "Protocol for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Data to Viewer Integration"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'!V TRIAL_VAR image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'!V TRIAL_VAR RT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a 'TRIAL_RESULT' message to mark the end of trial, see Data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Viewer User Manual, "Protocol for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EyeLink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Data to Viewer Integration"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.sendMessage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'TRIAL_RESULT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TRIAL_OK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A7C63-0F53-482A-A8A6-4445B3F575C2}"/>
              </a:ext>
            </a:extLst>
          </p:cNvPr>
          <p:cNvSpPr/>
          <p:nvPr/>
        </p:nvSpPr>
        <p:spPr>
          <a:xfrm>
            <a:off x="190411" y="1816130"/>
            <a:ext cx="5382825" cy="874206"/>
          </a:xfrm>
          <a:prstGeom prst="roundRect">
            <a:avLst>
              <a:gd name="adj" fmla="val 16746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stop recording; add 100 msec to catch final events before stopping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.pumpDelay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.stopRecording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671E2-510C-45A4-8E45-5BDDAD2F30D8}"/>
              </a:ext>
            </a:extLst>
          </p:cNvPr>
          <p:cNvSpPr txBox="1"/>
          <p:nvPr/>
        </p:nvSpPr>
        <p:spPr>
          <a:xfrm>
            <a:off x="6618767" y="2690336"/>
            <a:ext cx="485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In most cases, I would not start/stop recording for each trial.</a:t>
            </a:r>
            <a:r>
              <a:rPr lang="en-US" dirty="0"/>
              <a:t> It’s often useful to record pupil data during interstimulus intervals.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5A336-ADBE-4BC6-8261-4090B60357FC}"/>
              </a:ext>
            </a:extLst>
          </p:cNvPr>
          <p:cNvSpPr txBox="1"/>
          <p:nvPr/>
        </p:nvSpPr>
        <p:spPr>
          <a:xfrm>
            <a:off x="6618766" y="5108333"/>
            <a:ext cx="4360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messages are only necessary if you want to use </a:t>
            </a:r>
            <a:r>
              <a:rPr lang="en-US" dirty="0" err="1"/>
              <a:t>EyeLink</a:t>
            </a:r>
            <a:r>
              <a:rPr lang="en-US" dirty="0"/>
              <a:t> Data Viewer for analyses (I think)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D8FAC-AAD9-4CDF-8B52-85D32AB0BF31}"/>
              </a:ext>
            </a:extLst>
          </p:cNvPr>
          <p:cNvSpPr txBox="1"/>
          <p:nvPr/>
        </p:nvSpPr>
        <p:spPr>
          <a:xfrm>
            <a:off x="6618766" y="199727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Stop recording at the end of the trial.</a:t>
            </a:r>
          </a:p>
        </p:txBody>
      </p:sp>
    </p:spTree>
    <p:extLst>
      <p:ext uri="{BB962C8B-B14F-4D97-AF65-F5344CB8AC3E}">
        <p14:creationId xmlns:p14="http://schemas.microsoft.com/office/powerpoint/2010/main" val="237046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3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Run </a:t>
            </a:r>
            <a:r>
              <a:rPr lang="en-US" sz="3600" dirty="0" err="1"/>
              <a:t>doTrackerSetup</a:t>
            </a:r>
            <a:r>
              <a:rPr lang="en-US" sz="3600" dirty="0"/>
              <a:t>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A7C63-0F53-482A-A8A6-4445B3F575C2}"/>
              </a:ext>
            </a:extLst>
          </p:cNvPr>
          <p:cNvSpPr/>
          <p:nvPr/>
        </p:nvSpPr>
        <p:spPr>
          <a:xfrm>
            <a:off x="200460" y="2869363"/>
            <a:ext cx="5382825" cy="2215103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5: Set up the camera and calibrate the tracker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Show the task instructions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 the task, you may press the SPACEBAR to end a trial</a:t>
            </a:r>
            <a:r>
              <a:rPr lang="en-US" sz="9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\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9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Ctrl-C to if you need to quit the task early</a:t>
            </a:r>
            <a:r>
              <a:rPr lang="en-US" sz="9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9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9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press ENTER twice to calibrate tracker'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task_msg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doTrackerSetup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RuntimeError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.exitCalibration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671E2-510C-45A4-8E45-5BDDAD2F30D8}"/>
              </a:ext>
            </a:extLst>
          </p:cNvPr>
          <p:cNvSpPr txBox="1"/>
          <p:nvPr/>
        </p:nvSpPr>
        <p:spPr>
          <a:xfrm>
            <a:off x="6608717" y="2869363"/>
            <a:ext cx="4632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convenience function pulls up the </a:t>
            </a:r>
            <a:r>
              <a:rPr lang="en-US" b="1" dirty="0"/>
              <a:t>calibration/validation</a:t>
            </a:r>
            <a:r>
              <a:rPr lang="en-US" dirty="0"/>
              <a:t> sequences as well as lets you adjust the eye-tracker settings.</a:t>
            </a:r>
          </a:p>
        </p:txBody>
      </p:sp>
    </p:spTree>
    <p:extLst>
      <p:ext uri="{BB962C8B-B14F-4D97-AF65-F5344CB8AC3E}">
        <p14:creationId xmlns:p14="http://schemas.microsoft.com/office/powerpoint/2010/main" val="23625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Run experiment trials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EE170-A3B3-4253-90A7-5587E8B77975}"/>
              </a:ext>
            </a:extLst>
          </p:cNvPr>
          <p:cNvSpPr/>
          <p:nvPr/>
        </p:nvSpPr>
        <p:spPr>
          <a:xfrm>
            <a:off x="190410" y="4954585"/>
            <a:ext cx="5382825" cy="769494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7: disconnect, download the EDF file, then terminate the task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terminate_task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A7C63-0F53-482A-A8A6-4445B3F575C2}"/>
              </a:ext>
            </a:extLst>
          </p:cNvPr>
          <p:cNvSpPr/>
          <p:nvPr/>
        </p:nvSpPr>
        <p:spPr>
          <a:xfrm>
            <a:off x="190411" y="1900253"/>
            <a:ext cx="5382825" cy="1989573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6: Run the experimental trials, index all the trials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Grab all images from "images folder"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listdir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'images'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randomize the trial list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trial_pars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run_trial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trial_pars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trial_index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671E2-510C-45A4-8E45-5BDDAD2F30D8}"/>
              </a:ext>
            </a:extLst>
          </p:cNvPr>
          <p:cNvSpPr txBox="1"/>
          <p:nvPr/>
        </p:nvSpPr>
        <p:spPr>
          <a:xfrm>
            <a:off x="6792686" y="2274641"/>
            <a:ext cx="42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section is your normal </a:t>
            </a:r>
            <a:r>
              <a:rPr lang="en-US" dirty="0" err="1"/>
              <a:t>PsychoPy</a:t>
            </a:r>
            <a:r>
              <a:rPr lang="en-US" dirty="0"/>
              <a:t> experiment script.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5A336-ADBE-4BC6-8261-4090B60357FC}"/>
              </a:ext>
            </a:extLst>
          </p:cNvPr>
          <p:cNvSpPr txBox="1"/>
          <p:nvPr/>
        </p:nvSpPr>
        <p:spPr>
          <a:xfrm>
            <a:off x="6792686" y="4816818"/>
            <a:ext cx="4360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completing the experiment, call the </a:t>
            </a:r>
            <a:r>
              <a:rPr lang="en-US" dirty="0" err="1"/>
              <a:t>terminate_task</a:t>
            </a:r>
            <a:r>
              <a:rPr lang="en-US" dirty="0"/>
              <a:t>() helper function to clean up the </a:t>
            </a:r>
            <a:r>
              <a:rPr lang="en-US" dirty="0" err="1"/>
              <a:t>EyeLink</a:t>
            </a:r>
            <a:r>
              <a:rPr lang="en-US" dirty="0"/>
              <a:t> connections.</a:t>
            </a:r>
          </a:p>
        </p:txBody>
      </p:sp>
    </p:spTree>
    <p:extLst>
      <p:ext uri="{BB962C8B-B14F-4D97-AF65-F5344CB8AC3E}">
        <p14:creationId xmlns:p14="http://schemas.microsoft.com/office/powerpoint/2010/main" val="213484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3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5BFA-0CE7-4885-81B6-DD3585D4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Drift Check (Optional)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5CB817-3015-47D6-8FE0-B4F5DA7E0654}"/>
              </a:ext>
            </a:extLst>
          </p:cNvPr>
          <p:cNvSpPr/>
          <p:nvPr/>
        </p:nvSpPr>
        <p:spPr>
          <a:xfrm>
            <a:off x="330747" y="2334046"/>
            <a:ext cx="5382824" cy="3556116"/>
          </a:xfrm>
          <a:prstGeom prst="roundRect">
            <a:avLst>
              <a:gd name="adj" fmla="val 620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drift check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 recommend drift-check at the beginning of each trial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doDriftCorrect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function requires target position in integers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last two arguments: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draw_target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(1-default, 0-draw the target then call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doDriftCorrect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allow_setup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(1-press ESCAPE to recalibrate, 0-not allowed)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terminate the task if no longer connected to the tracker or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user pressed Ctrl-C to terminate the task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.isConnected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.breakPressed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terminate_task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pylink.ABORT_EXPT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drift-check and re-do camera setup if ESCAPE is pressed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.doDriftCorrect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scn_width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scn_height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break following a success drift-check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pylink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ESC_KEY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2BABD-D612-4656-A32C-290A9ADDABF6}"/>
              </a:ext>
            </a:extLst>
          </p:cNvPr>
          <p:cNvSpPr txBox="1"/>
          <p:nvPr/>
        </p:nvSpPr>
        <p:spPr>
          <a:xfrm>
            <a:off x="6733872" y="3114361"/>
            <a:ext cx="44888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doing gaze – it might be worthwhile to include a drift check every so often. </a:t>
            </a:r>
          </a:p>
          <a:p>
            <a:endParaRPr lang="en-US" dirty="0"/>
          </a:p>
          <a:p>
            <a:r>
              <a:rPr lang="en-US" dirty="0"/>
              <a:t>If drift check fails, you can recalibrate.</a:t>
            </a:r>
          </a:p>
        </p:txBody>
      </p:sp>
    </p:spTree>
    <p:extLst>
      <p:ext uri="{BB962C8B-B14F-4D97-AF65-F5344CB8AC3E}">
        <p14:creationId xmlns:p14="http://schemas.microsoft.com/office/powerpoint/2010/main" val="2407850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C38ADC-6285-48C8-95E4-638511A6E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ED8F8-AF51-430B-82A6-D945BAA90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D7DAC-AE94-4665-BE4A-20F0E3A1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6" y="1295671"/>
            <a:ext cx="10552355" cy="221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spc="-40" dirty="0">
                <a:solidFill>
                  <a:srgbClr val="FFFFFF"/>
                </a:solidFill>
              </a:rPr>
              <a:t>Running the session</a:t>
            </a:r>
          </a:p>
        </p:txBody>
      </p:sp>
    </p:spTree>
    <p:extLst>
      <p:ext uri="{BB962C8B-B14F-4D97-AF65-F5344CB8AC3E}">
        <p14:creationId xmlns:p14="http://schemas.microsoft.com/office/powerpoint/2010/main" val="74498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5D13-0CE0-4541-B63C-CA46465E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59" y="1401684"/>
            <a:ext cx="2608677" cy="771889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0C32-0B94-4ED1-8168-5DFB39143D4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35178" y="403810"/>
            <a:ext cx="8367713" cy="1995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Materials for this demo can be found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https://github.com/RingoHHuang/ucla-eyelink-demo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C7254-80BB-4FBA-AB7D-505EDE583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004" y="1870364"/>
            <a:ext cx="2968851" cy="4705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58C30-E414-4FE3-A292-2CC8805A170F}"/>
              </a:ext>
            </a:extLst>
          </p:cNvPr>
          <p:cNvSpPr txBox="1"/>
          <p:nvPr/>
        </p:nvSpPr>
        <p:spPr>
          <a:xfrm>
            <a:off x="6743163" y="2437814"/>
            <a:ext cx="4772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templates: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picture.py (pictures in images 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sound.py (audio files in sounds 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Helper scripts: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shine_example.m</a:t>
            </a:r>
            <a:r>
              <a:rPr lang="en-US" dirty="0"/>
              <a:t> (luminance matching)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edf2struct.m (</a:t>
            </a:r>
            <a:r>
              <a:rPr lang="en-US" dirty="0" err="1"/>
              <a:t>edf</a:t>
            </a:r>
            <a:r>
              <a:rPr lang="en-US" dirty="0"/>
              <a:t> output to </a:t>
            </a:r>
            <a:r>
              <a:rPr lang="en-US" dirty="0" err="1"/>
              <a:t>matlab</a:t>
            </a:r>
            <a:r>
              <a:rPr lang="en-US" dirty="0"/>
              <a:t> data structure)</a:t>
            </a:r>
          </a:p>
        </p:txBody>
      </p:sp>
    </p:spTree>
    <p:extLst>
      <p:ext uri="{BB962C8B-B14F-4D97-AF65-F5344CB8AC3E}">
        <p14:creationId xmlns:p14="http://schemas.microsoft.com/office/powerpoint/2010/main" val="403758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3DC-3E23-4365-9F37-C98AFFB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 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B1BA1-2889-4C23-9AB0-992428567B0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6112" y="1560513"/>
            <a:ext cx="7241844" cy="2112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may want to control the luminance level of the eye-tracking room between sessions</a:t>
            </a:r>
          </a:p>
          <a:p>
            <a:pPr lvl="1"/>
            <a:r>
              <a:rPr lang="en-US" dirty="0"/>
              <a:t>100 lux (?)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iOS App: Light Meter LM-3000</a:t>
            </a:r>
          </a:p>
        </p:txBody>
      </p:sp>
      <p:pic>
        <p:nvPicPr>
          <p:cNvPr id="4" name="light_meter_demo">
            <a:hlinkClick r:id="" action="ppaction://media"/>
            <a:extLst>
              <a:ext uri="{FF2B5EF4-FFF2-40B4-BE49-F238E27FC236}">
                <a16:creationId xmlns:a16="http://schemas.microsoft.com/office/drawing/2014/main" id="{69546393-6279-4778-9F98-BE45BEB259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2130" y="380997"/>
            <a:ext cx="2813758" cy="6096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3C45B-CEA9-4993-B9B6-9D9A2CCFB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8453" y="4144864"/>
            <a:ext cx="2803769" cy="210282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6E987A-8240-4F1E-AAA1-80AF92550557}"/>
              </a:ext>
            </a:extLst>
          </p:cNvPr>
          <p:cNvSpPr/>
          <p:nvPr/>
        </p:nvSpPr>
        <p:spPr>
          <a:xfrm>
            <a:off x="4853459" y="5753001"/>
            <a:ext cx="2813758" cy="930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Make your own </a:t>
            </a:r>
            <a:r>
              <a:rPr lang="en-US" sz="1400" b="1" dirty="0"/>
              <a:t>light diffuser </a:t>
            </a:r>
            <a:r>
              <a:rPr lang="en-US" sz="1400" dirty="0"/>
              <a:t>with a strip of paper and tape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EF8E31-85FA-4CA5-8F4F-09D388A4D804}"/>
              </a:ext>
            </a:extLst>
          </p:cNvPr>
          <p:cNvGrpSpPr/>
          <p:nvPr/>
        </p:nvGrpSpPr>
        <p:grpSpPr>
          <a:xfrm>
            <a:off x="691273" y="3865207"/>
            <a:ext cx="2971139" cy="2670744"/>
            <a:chOff x="691273" y="3865207"/>
            <a:chExt cx="2971139" cy="26707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2AC057-EE89-463F-B45A-CE6B73D62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5" t="21827" r="22195" b="18575"/>
            <a:stretch/>
          </p:blipFill>
          <p:spPr>
            <a:xfrm rot="5400000">
              <a:off x="810782" y="4149165"/>
              <a:ext cx="2670744" cy="210282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AC1BF96-4A8A-4C95-8304-F165BF0D8006}"/>
                </a:ext>
              </a:extLst>
            </p:cNvPr>
            <p:cNvSpPr/>
            <p:nvPr/>
          </p:nvSpPr>
          <p:spPr>
            <a:xfrm>
              <a:off x="2285787" y="5685053"/>
              <a:ext cx="1376625" cy="6598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Hold RIGHT to DIM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D768E2-EA1B-4E6B-AD2C-2B66EC115B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7279" y="5526593"/>
              <a:ext cx="476211" cy="2905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CB5E647-E788-43FE-A094-880EF97B4EA8}"/>
                </a:ext>
              </a:extLst>
            </p:cNvPr>
            <p:cNvSpPr/>
            <p:nvPr/>
          </p:nvSpPr>
          <p:spPr>
            <a:xfrm>
              <a:off x="691273" y="5684231"/>
              <a:ext cx="1376625" cy="6598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Hold LEFT to BRIGHTEN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BA0D62-E1AD-4594-AD1C-90B14ADF3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8976" y="5526593"/>
              <a:ext cx="682733" cy="2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221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uiExpand="1" build="p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1E02-0561-4DA8-8B37-E59BF658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the participant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551A7-A1B3-4719-B990-F2DD7FA1893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68" y="3301763"/>
            <a:ext cx="6873369" cy="32352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Check the luminance of the room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Turn on lights (push left button once)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Close door and make sure all other light sources are controlled (i.e., the stimulus presentation screen is on, host PC monitor is on,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Cover your camera lens with the strip of paper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 your phone so that it’s just above the light switch panel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Brighten/dim the lights until your light meter app reads 100 lx (or whatever value you decide)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C197A5-3A92-4E3C-A46E-FEE21168C419}"/>
              </a:ext>
            </a:extLst>
          </p:cNvPr>
          <p:cNvGrpSpPr/>
          <p:nvPr/>
        </p:nvGrpSpPr>
        <p:grpSpPr>
          <a:xfrm>
            <a:off x="7615967" y="3801609"/>
            <a:ext cx="2971139" cy="2670744"/>
            <a:chOff x="691273" y="3865207"/>
            <a:chExt cx="2971139" cy="26707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253DA7-BB08-4670-AA18-17985936A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5" t="21827" r="22195" b="18575"/>
            <a:stretch/>
          </p:blipFill>
          <p:spPr>
            <a:xfrm rot="5400000">
              <a:off x="810782" y="4149165"/>
              <a:ext cx="2670744" cy="2102827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A983BA1-FB3B-46BF-842A-4ADBBB99EB27}"/>
                </a:ext>
              </a:extLst>
            </p:cNvPr>
            <p:cNvSpPr/>
            <p:nvPr/>
          </p:nvSpPr>
          <p:spPr>
            <a:xfrm>
              <a:off x="2285787" y="5685053"/>
              <a:ext cx="1376625" cy="6598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Hold RIGHT to DIM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61861DA-E518-4898-8DB1-F2E4CC62C8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7279" y="5526593"/>
              <a:ext cx="476211" cy="2905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0DC0001-BC1E-4F6F-9F89-DA6CFFA07722}"/>
                </a:ext>
              </a:extLst>
            </p:cNvPr>
            <p:cNvSpPr/>
            <p:nvPr/>
          </p:nvSpPr>
          <p:spPr>
            <a:xfrm>
              <a:off x="691273" y="5684231"/>
              <a:ext cx="1376625" cy="6598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Hold LEFT to BRIGHTEN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AE7500-4A2A-44E3-8804-B1B136838E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8976" y="5526593"/>
              <a:ext cx="682733" cy="2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EDCCAC-F6DF-4C0B-8B7B-EDA0A631FA4E}"/>
              </a:ext>
            </a:extLst>
          </p:cNvPr>
          <p:cNvSpPr txBox="1">
            <a:spLocks/>
          </p:cNvSpPr>
          <p:nvPr/>
        </p:nvSpPr>
        <p:spPr>
          <a:xfrm>
            <a:off x="688268" y="1628939"/>
            <a:ext cx="6977128" cy="1123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on Host PC and Display PC</a:t>
            </a:r>
          </a:p>
          <a:p>
            <a:r>
              <a:rPr lang="en-US" dirty="0"/>
              <a:t>Attach the blue ethernet cable and the HDMI cable to your Display PC (use the USB-C dongle if necessary)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EDF467-8608-4AE7-97C0-DAB4E5114639}"/>
              </a:ext>
            </a:extLst>
          </p:cNvPr>
          <p:cNvGrpSpPr/>
          <p:nvPr/>
        </p:nvGrpSpPr>
        <p:grpSpPr>
          <a:xfrm>
            <a:off x="7771264" y="1300189"/>
            <a:ext cx="4247412" cy="2944660"/>
            <a:chOff x="7771264" y="1300189"/>
            <a:chExt cx="4247412" cy="29446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6C93E4D-2F9B-4E4E-AA85-EFD74FF670DF}"/>
                </a:ext>
              </a:extLst>
            </p:cNvPr>
            <p:cNvGrpSpPr/>
            <p:nvPr/>
          </p:nvGrpSpPr>
          <p:grpSpPr>
            <a:xfrm>
              <a:off x="7771264" y="1303192"/>
              <a:ext cx="2867866" cy="2150900"/>
              <a:chOff x="8095259" y="1418637"/>
              <a:chExt cx="2867866" cy="2150900"/>
            </a:xfrm>
          </p:grpSpPr>
          <p:pic>
            <p:nvPicPr>
              <p:cNvPr id="14" name="Content Placeholder 4" descr="A picture containing text, electronics, connector, adapter&#10;&#10;Description automatically generated">
                <a:extLst>
                  <a:ext uri="{FF2B5EF4-FFF2-40B4-BE49-F238E27FC236}">
                    <a16:creationId xmlns:a16="http://schemas.microsoft.com/office/drawing/2014/main" id="{FA6936D7-7E2E-4D00-A6EA-056CB84E2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5259" y="1418637"/>
                <a:ext cx="2867866" cy="2150900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023D23-2AC9-4387-9D41-78E9E3D539CA}"/>
                  </a:ext>
                </a:extLst>
              </p:cNvPr>
              <p:cNvSpPr/>
              <p:nvPr/>
            </p:nvSpPr>
            <p:spPr>
              <a:xfrm>
                <a:off x="9072649" y="2006342"/>
                <a:ext cx="538814" cy="487745"/>
              </a:xfrm>
              <a:prstGeom prst="ellipse">
                <a:avLst/>
              </a:prstGeom>
              <a:noFill/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E8EBBAD-F2E8-439B-A223-299BF7967779}"/>
                  </a:ext>
                </a:extLst>
              </p:cNvPr>
              <p:cNvSpPr/>
              <p:nvPr/>
            </p:nvSpPr>
            <p:spPr>
              <a:xfrm>
                <a:off x="9748480" y="2046322"/>
                <a:ext cx="538814" cy="487745"/>
              </a:xfrm>
              <a:prstGeom prst="ellipse">
                <a:avLst/>
              </a:prstGeom>
              <a:noFill/>
              <a:ln w="762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18" descr="A picture containing bicycle, indoor&#10;&#10;Description automatically generated">
              <a:extLst>
                <a:ext uri="{FF2B5EF4-FFF2-40B4-BE49-F238E27FC236}">
                  <a16:creationId xmlns:a16="http://schemas.microsoft.com/office/drawing/2014/main" id="{5FF500E0-147F-44D3-9E59-1A10AE054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5" t="16212" r="27979" b="8940"/>
            <a:stretch/>
          </p:blipFill>
          <p:spPr>
            <a:xfrm>
              <a:off x="10744998" y="1300189"/>
              <a:ext cx="1273678" cy="2944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08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8772-349E-4745-B54A-27FDBD03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Start up dialog</a:t>
            </a:r>
            <a:endParaRPr lang="en-US" dirty="0"/>
          </a:p>
        </p:txBody>
      </p:sp>
      <p:pic>
        <p:nvPicPr>
          <p:cNvPr id="4" name="startup_dlg">
            <a:hlinkClick r:id="" action="ppaction://media"/>
            <a:extLst>
              <a:ext uri="{FF2B5EF4-FFF2-40B4-BE49-F238E27FC236}">
                <a16:creationId xmlns:a16="http://schemas.microsoft.com/office/drawing/2014/main" id="{6BF0BC39-4547-43E4-891C-BF0EF35EA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835" y="1607160"/>
            <a:ext cx="8393386" cy="4721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C52AA-B82E-42A5-8A6F-FFDD8BC69D1A}"/>
              </a:ext>
            </a:extLst>
          </p:cNvPr>
          <p:cNvSpPr txBox="1"/>
          <p:nvPr/>
        </p:nvSpPr>
        <p:spPr>
          <a:xfrm>
            <a:off x="9417269" y="2638097"/>
            <a:ext cx="2396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what happens when you enter more than 8 characters in the prompt</a:t>
            </a:r>
          </a:p>
        </p:txBody>
      </p:sp>
    </p:spTree>
    <p:extLst>
      <p:ext uri="{BB962C8B-B14F-4D97-AF65-F5344CB8AC3E}">
        <p14:creationId xmlns:p14="http://schemas.microsoft.com/office/powerpoint/2010/main" val="3914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3DC-3E23-4365-9F37-C98AFFB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err="1"/>
              <a:t>doTrackerSetup</a:t>
            </a:r>
            <a:r>
              <a:rPr lang="en-US" sz="4800" dirty="0"/>
              <a:t>() – Set up</a:t>
            </a:r>
            <a:endParaRPr lang="en-US" dirty="0"/>
          </a:p>
        </p:txBody>
      </p:sp>
      <p:pic>
        <p:nvPicPr>
          <p:cNvPr id="4" name="PsychoPy 2022-02-28 01-29-28_Trim">
            <a:hlinkClick r:id="" action="ppaction://media"/>
            <a:extLst>
              <a:ext uri="{FF2B5EF4-FFF2-40B4-BE49-F238E27FC236}">
                <a16:creationId xmlns:a16="http://schemas.microsoft.com/office/drawing/2014/main" id="{467E2457-8AAF-4C22-A8C4-F65CDBDDA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0964" y="1517131"/>
            <a:ext cx="8610624" cy="484347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0F4391-6A50-4A06-94BB-0475269892AD}"/>
              </a:ext>
            </a:extLst>
          </p:cNvPr>
          <p:cNvSpPr/>
          <p:nvPr/>
        </p:nvSpPr>
        <p:spPr>
          <a:xfrm>
            <a:off x="190412" y="1879044"/>
            <a:ext cx="2984866" cy="633046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doTrackerSetup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D393D-0084-4985-AD99-1A8314946E50}"/>
              </a:ext>
            </a:extLst>
          </p:cNvPr>
          <p:cNvSpPr txBox="1"/>
          <p:nvPr/>
        </p:nvSpPr>
        <p:spPr>
          <a:xfrm>
            <a:off x="190412" y="2789496"/>
            <a:ext cx="2753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Toggle between camera views using L/R arrow keys.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F111D-0D19-4AE3-9837-31A66D7B594D}"/>
              </a:ext>
            </a:extLst>
          </p:cNvPr>
          <p:cNvSpPr txBox="1"/>
          <p:nvPr/>
        </p:nvSpPr>
        <p:spPr>
          <a:xfrm>
            <a:off x="190412" y="4052283"/>
            <a:ext cx="2753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Set-up:</a:t>
            </a:r>
          </a:p>
          <a:p>
            <a:pPr marL="342900" indent="-342900">
              <a:buAutoNum type="arabicPeriod"/>
            </a:pPr>
            <a:r>
              <a:rPr lang="en-US" dirty="0"/>
              <a:t>Search boundaries</a:t>
            </a:r>
          </a:p>
          <a:p>
            <a:pPr marL="342900" indent="-342900">
              <a:buAutoNum type="arabicPeriod"/>
            </a:pPr>
            <a:r>
              <a:rPr lang="en-US" dirty="0"/>
              <a:t>CR threshold</a:t>
            </a:r>
          </a:p>
          <a:p>
            <a:pPr marL="342900" indent="-342900">
              <a:buAutoNum type="arabicPeriod"/>
            </a:pPr>
            <a:r>
              <a:rPr lang="en-US" dirty="0"/>
              <a:t>Pupil threshold</a:t>
            </a:r>
          </a:p>
          <a:p>
            <a:endParaRPr lang="en-US" dirty="0"/>
          </a:p>
          <a:p>
            <a:r>
              <a:rPr lang="en-US" dirty="0"/>
              <a:t>You can also do the same adjustments on the Host PC</a:t>
            </a:r>
          </a:p>
        </p:txBody>
      </p:sp>
    </p:spTree>
    <p:extLst>
      <p:ext uri="{BB962C8B-B14F-4D97-AF65-F5344CB8AC3E}">
        <p14:creationId xmlns:p14="http://schemas.microsoft.com/office/powerpoint/2010/main" val="11298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3DC-3E23-4365-9F37-C98AFFB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err="1"/>
              <a:t>doTrackerSetup</a:t>
            </a:r>
            <a:r>
              <a:rPr lang="en-US" sz="3400" dirty="0"/>
              <a:t>() – Calibration/Validation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0F4391-6A50-4A06-94BB-0475269892AD}"/>
              </a:ext>
            </a:extLst>
          </p:cNvPr>
          <p:cNvSpPr/>
          <p:nvPr/>
        </p:nvSpPr>
        <p:spPr>
          <a:xfrm>
            <a:off x="190412" y="1556062"/>
            <a:ext cx="2984866" cy="633046"/>
          </a:xfrm>
          <a:prstGeom prst="roundRect">
            <a:avLst>
              <a:gd name="adj" fmla="val 755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el_tracker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doTrackerSetup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D393D-0084-4985-AD99-1A8314946E50}"/>
              </a:ext>
            </a:extLst>
          </p:cNvPr>
          <p:cNvSpPr txBox="1"/>
          <p:nvPr/>
        </p:nvSpPr>
        <p:spPr>
          <a:xfrm>
            <a:off x="190412" y="2406735"/>
            <a:ext cx="3376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Press C to calibrate.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circle appears, press spacebar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Automatically advance once fixation is established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Press spacebar to accept calibration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Press V to validate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Note that calibration/validation can also be controlled on the Host PC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calibrate_validate">
            <a:hlinkClick r:id="" action="ppaction://media"/>
            <a:extLst>
              <a:ext uri="{FF2B5EF4-FFF2-40B4-BE49-F238E27FC236}">
                <a16:creationId xmlns:a16="http://schemas.microsoft.com/office/drawing/2014/main" id="{C82AF6B1-8A00-4CD5-A289-A62B8D8C6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0039" y="1667275"/>
            <a:ext cx="7627341" cy="429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5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5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3DC-3E23-4365-9F37-C98AFFB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Start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D393D-0084-4985-AD99-1A8314946E50}"/>
              </a:ext>
            </a:extLst>
          </p:cNvPr>
          <p:cNvSpPr txBox="1"/>
          <p:nvPr/>
        </p:nvSpPr>
        <p:spPr>
          <a:xfrm>
            <a:off x="190412" y="2406735"/>
            <a:ext cx="30953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O to start the main experiment.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completes </a:t>
            </a:r>
            <a:r>
              <a:rPr lang="en-US" dirty="0" err="1"/>
              <a:t>doTrackerSetup</a:t>
            </a:r>
            <a:r>
              <a:rPr lang="en-US" dirty="0"/>
              <a:t>() convenience function and proceeds to the rest of the script.</a:t>
            </a:r>
          </a:p>
        </p:txBody>
      </p:sp>
      <p:pic>
        <p:nvPicPr>
          <p:cNvPr id="3" name="start_exp">
            <a:hlinkClick r:id="" action="ppaction://media"/>
            <a:extLst>
              <a:ext uri="{FF2B5EF4-FFF2-40B4-BE49-F238E27FC236}">
                <a16:creationId xmlns:a16="http://schemas.microsoft.com/office/drawing/2014/main" id="{977986E5-3EBE-48A2-AEBC-3E37E87E0B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6680" y="1806952"/>
            <a:ext cx="7489508" cy="4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F767-3878-4C59-9184-FC18C1D4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A2D4E-4E45-4174-9A6B-06A14EBF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2735580"/>
            <a:ext cx="5038725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0BA62-C665-4064-9E63-1AB3DCF0D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467" y="3259455"/>
            <a:ext cx="2028825" cy="1162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B4CF05-D8E0-4A57-BC6A-D1E414D6E8CB}"/>
              </a:ext>
            </a:extLst>
          </p:cNvPr>
          <p:cNvSpPr txBox="1"/>
          <p:nvPr/>
        </p:nvSpPr>
        <p:spPr>
          <a:xfrm>
            <a:off x="7338059" y="2266681"/>
            <a:ext cx="321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edf</a:t>
            </a:r>
            <a:r>
              <a:rPr lang="en-US" dirty="0"/>
              <a:t> files are saved in your results folder</a:t>
            </a:r>
          </a:p>
        </p:txBody>
      </p:sp>
    </p:spTree>
    <p:extLst>
      <p:ext uri="{BB962C8B-B14F-4D97-AF65-F5344CB8AC3E}">
        <p14:creationId xmlns:p14="http://schemas.microsoft.com/office/powerpoint/2010/main" val="2183282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C38ADC-6285-48C8-95E4-638511A6E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ED8F8-AF51-430B-82A6-D945BAA90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D7DAC-AE94-4665-BE4A-20F0E3A1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6" y="1295671"/>
            <a:ext cx="10552355" cy="221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spc="-40" dirty="0">
                <a:solidFill>
                  <a:srgbClr val="FFFFFF"/>
                </a:solidFill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497962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71A9-5876-4394-A2EA-F1BAA3AD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Removing artifacts from your pupil data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E234B2-05C4-4CF7-B25D-C5B332C387DB}"/>
              </a:ext>
            </a:extLst>
          </p:cNvPr>
          <p:cNvGrpSpPr/>
          <p:nvPr/>
        </p:nvGrpSpPr>
        <p:grpSpPr>
          <a:xfrm>
            <a:off x="382386" y="2021712"/>
            <a:ext cx="11427228" cy="2452257"/>
            <a:chOff x="207129" y="2950428"/>
            <a:chExt cx="11427228" cy="245225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3ECBC30-4225-4999-99A2-976F77DCFEB5}"/>
                </a:ext>
              </a:extLst>
            </p:cNvPr>
            <p:cNvGrpSpPr/>
            <p:nvPr/>
          </p:nvGrpSpPr>
          <p:grpSpPr>
            <a:xfrm>
              <a:off x="207129" y="2981604"/>
              <a:ext cx="2277687" cy="2421081"/>
              <a:chOff x="8260773" y="2337955"/>
              <a:chExt cx="2277687" cy="242108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A09DA94-91A6-40CC-BFED-ECFC87304CFB}"/>
                  </a:ext>
                </a:extLst>
              </p:cNvPr>
              <p:cNvSpPr/>
              <p:nvPr/>
            </p:nvSpPr>
            <p:spPr>
              <a:xfrm>
                <a:off x="8260773" y="2337955"/>
                <a:ext cx="2277687" cy="242108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Raw Pupil Data </a:t>
                </a:r>
              </a:p>
            </p:txBody>
          </p:sp>
          <p:pic>
            <p:nvPicPr>
              <p:cNvPr id="26" name="Picture 25" descr="Text&#10;&#10;Description automatically generated">
                <a:extLst>
                  <a:ext uri="{FF2B5EF4-FFF2-40B4-BE49-F238E27FC236}">
                    <a16:creationId xmlns:a16="http://schemas.microsoft.com/office/drawing/2014/main" id="{C816BF98-276B-4403-AB92-7ED969ABB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3642" y="2514467"/>
                <a:ext cx="1871454" cy="1292874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9F7ECD2-7B2C-4073-A990-5D23A5AD595E}"/>
                </a:ext>
              </a:extLst>
            </p:cNvPr>
            <p:cNvGrpSpPr/>
            <p:nvPr/>
          </p:nvGrpSpPr>
          <p:grpSpPr>
            <a:xfrm>
              <a:off x="3262056" y="2981603"/>
              <a:ext cx="2277687" cy="2421081"/>
              <a:chOff x="4431376" y="2961408"/>
              <a:chExt cx="2277687" cy="2421081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2FD055A-B0E1-4831-A925-AE00ECAC516A}"/>
                  </a:ext>
                </a:extLst>
              </p:cNvPr>
              <p:cNvSpPr/>
              <p:nvPr/>
            </p:nvSpPr>
            <p:spPr>
              <a:xfrm>
                <a:off x="4431376" y="2961408"/>
                <a:ext cx="2277687" cy="242108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 err="1">
                    <a:solidFill>
                      <a:schemeClr val="tx1"/>
                    </a:solidFill>
                  </a:rPr>
                  <a:t>Matlab</a:t>
                </a:r>
                <a:r>
                  <a:rPr lang="en-US" b="1" dirty="0">
                    <a:solidFill>
                      <a:schemeClr val="tx1"/>
                    </a:solidFill>
                  </a:rPr>
                  <a:t> data structure (.mat)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30B6637-A12B-46BE-8EB1-F6928EA54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7678" y="3257669"/>
                <a:ext cx="2085082" cy="1053378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CF85FA8-BD8A-43EB-AE84-B7C7E6EED049}"/>
                </a:ext>
              </a:extLst>
            </p:cNvPr>
            <p:cNvGrpSpPr/>
            <p:nvPr/>
          </p:nvGrpSpPr>
          <p:grpSpPr>
            <a:xfrm>
              <a:off x="6316982" y="2950428"/>
              <a:ext cx="2277687" cy="2421081"/>
              <a:chOff x="7013862" y="2930233"/>
              <a:chExt cx="2277687" cy="242108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A24D011-8359-4FBE-8BDA-2CE75C18E25F}"/>
                  </a:ext>
                </a:extLst>
              </p:cNvPr>
              <p:cNvSpPr/>
              <p:nvPr/>
            </p:nvSpPr>
            <p:spPr>
              <a:xfrm>
                <a:off x="7013862" y="2930233"/>
                <a:ext cx="2277687" cy="242108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ET-remove-artifacts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4938CDE-9DA1-4C06-946C-DFE95BDC0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1553" y="3198256"/>
                <a:ext cx="2022304" cy="1268316"/>
              </a:xfrm>
              <a:prstGeom prst="rect">
                <a:avLst/>
              </a:prstGeom>
            </p:spPr>
          </p:pic>
        </p:grp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410418C-F626-4440-A212-F0689C022002}"/>
                </a:ext>
              </a:extLst>
            </p:cNvPr>
            <p:cNvSpPr/>
            <p:nvPr/>
          </p:nvSpPr>
          <p:spPr>
            <a:xfrm>
              <a:off x="2484816" y="4036575"/>
              <a:ext cx="777240" cy="300156"/>
            </a:xfrm>
            <a:prstGeom prst="rightArrow">
              <a:avLst>
                <a:gd name="adj1" fmla="val 45260"/>
                <a:gd name="adj2" fmla="val 89388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11BB351-E8A8-4667-8282-339E1737F4AF}"/>
                </a:ext>
              </a:extLst>
            </p:cNvPr>
            <p:cNvSpPr/>
            <p:nvPr/>
          </p:nvSpPr>
          <p:spPr>
            <a:xfrm>
              <a:off x="9356670" y="2950428"/>
              <a:ext cx="2277687" cy="242108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Preprocessed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Pupil Data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5D1F060-D75B-490E-AF9B-D10EAD6A0F58}"/>
                </a:ext>
              </a:extLst>
            </p:cNvPr>
            <p:cNvSpPr/>
            <p:nvPr/>
          </p:nvSpPr>
          <p:spPr>
            <a:xfrm>
              <a:off x="5539742" y="4036575"/>
              <a:ext cx="777240" cy="300156"/>
            </a:xfrm>
            <a:prstGeom prst="rightArrow">
              <a:avLst>
                <a:gd name="adj1" fmla="val 45260"/>
                <a:gd name="adj2" fmla="val 89388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2F37E15E-B7C9-4EC5-907B-F320E62A3F24}"/>
                </a:ext>
              </a:extLst>
            </p:cNvPr>
            <p:cNvSpPr/>
            <p:nvPr/>
          </p:nvSpPr>
          <p:spPr>
            <a:xfrm>
              <a:off x="8579430" y="4036575"/>
              <a:ext cx="777240" cy="300156"/>
            </a:xfrm>
            <a:prstGeom prst="rightArrow">
              <a:avLst>
                <a:gd name="adj1" fmla="val 45260"/>
                <a:gd name="adj2" fmla="val 89388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9461A8-43E6-47E1-ABEA-64CB9A594367}"/>
              </a:ext>
            </a:extLst>
          </p:cNvPr>
          <p:cNvSpPr txBox="1"/>
          <p:nvPr/>
        </p:nvSpPr>
        <p:spPr>
          <a:xfrm>
            <a:off x="85724" y="1277705"/>
            <a:ext cx="7988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ET-Remove-Artifacts Pipeline (</a:t>
            </a:r>
            <a:r>
              <a:rPr lang="en-US" sz="1800" b="1" dirty="0"/>
              <a:t>github.com/</a:t>
            </a:r>
            <a:r>
              <a:rPr lang="en-US" sz="1800" b="1" dirty="0" err="1"/>
              <a:t>EmotionCognitionLab</a:t>
            </a:r>
            <a:r>
              <a:rPr lang="en-US" sz="1800" b="1" dirty="0"/>
              <a:t>/ET-remove-artifacts)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483DC9F-97A5-48EA-8F44-B8F12F865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55" y="4836288"/>
            <a:ext cx="4181995" cy="182692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8B1CAD-5E10-4DD5-B9C9-C6C2C7590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493" y="4834120"/>
            <a:ext cx="4418867" cy="1829097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1DDBCE01-4594-4F45-94AC-23CCAB4D4BA0}"/>
              </a:ext>
            </a:extLst>
          </p:cNvPr>
          <p:cNvSpPr/>
          <p:nvPr/>
        </p:nvSpPr>
        <p:spPr>
          <a:xfrm>
            <a:off x="4747929" y="5602289"/>
            <a:ext cx="2574563" cy="424438"/>
          </a:xfrm>
          <a:prstGeom prst="rightArrow">
            <a:avLst>
              <a:gd name="adj1" fmla="val 45260"/>
              <a:gd name="adj2" fmla="val 8938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73DC-3E23-4365-9F37-C98AFFBB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For UCLA Cognitive Area </a:t>
            </a:r>
            <a:r>
              <a:rPr lang="en-US" sz="3400" dirty="0" err="1"/>
              <a:t>EyeLink</a:t>
            </a:r>
            <a:r>
              <a:rPr lang="en-US" sz="3400" dirty="0"/>
              <a:t> System: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4B6BE0FA-E05E-40D7-942B-70AC9EB002D5}"/>
              </a:ext>
            </a:extLst>
          </p:cNvPr>
          <p:cNvSpPr/>
          <p:nvPr/>
        </p:nvSpPr>
        <p:spPr>
          <a:xfrm>
            <a:off x="191867" y="2554793"/>
            <a:ext cx="1617784" cy="874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edf</a:t>
            </a:r>
            <a:r>
              <a:rPr lang="en-US" dirty="0"/>
              <a:t> file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101AA8D3-547B-44FD-80F9-9F66A7EFD834}"/>
              </a:ext>
            </a:extLst>
          </p:cNvPr>
          <p:cNvSpPr/>
          <p:nvPr/>
        </p:nvSpPr>
        <p:spPr>
          <a:xfrm>
            <a:off x="2901097" y="2554792"/>
            <a:ext cx="1617784" cy="874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Matlab</a:t>
            </a:r>
            <a:r>
              <a:rPr lang="en-US" dirty="0"/>
              <a:t> data structure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ED89898-54A1-4D1E-A16E-4408FC7C3496}"/>
              </a:ext>
            </a:extLst>
          </p:cNvPr>
          <p:cNvSpPr/>
          <p:nvPr/>
        </p:nvSpPr>
        <p:spPr>
          <a:xfrm>
            <a:off x="5449555" y="2554792"/>
            <a:ext cx="2454925" cy="874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structure compatible with ET-remove-artifacts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CABA67-CC81-493E-BB50-FD757171B3E6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1809651" y="2991896"/>
            <a:ext cx="109144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289366-EFA9-4A70-8E7A-DD5608F86371}"/>
              </a:ext>
            </a:extLst>
          </p:cNvPr>
          <p:cNvSpPr txBox="1"/>
          <p:nvPr/>
        </p:nvSpPr>
        <p:spPr>
          <a:xfrm>
            <a:off x="1842907" y="2684118"/>
            <a:ext cx="1185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edfmex</a:t>
            </a:r>
            <a:endParaRPr 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75FA0D-5B80-4B34-8D47-4695DDDB7E84}"/>
              </a:ext>
            </a:extLst>
          </p:cNvPr>
          <p:cNvCxnSpPr/>
          <p:nvPr/>
        </p:nvCxnSpPr>
        <p:spPr>
          <a:xfrm flipV="1">
            <a:off x="4358109" y="2991894"/>
            <a:ext cx="109144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FD86D0C0-F508-408B-88E8-C49C970CB7DE}"/>
              </a:ext>
            </a:extLst>
          </p:cNvPr>
          <p:cNvSpPr/>
          <p:nvPr/>
        </p:nvSpPr>
        <p:spPr>
          <a:xfrm>
            <a:off x="1205803" y="1929287"/>
            <a:ext cx="4742822" cy="1271113"/>
          </a:xfrm>
          <a:prstGeom prst="arc">
            <a:avLst>
              <a:gd name="adj1" fmla="val 10553607"/>
              <a:gd name="adj2" fmla="val 0"/>
            </a:avLst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8B34C-7BF6-49E3-B8CD-E3C607262733}"/>
              </a:ext>
            </a:extLst>
          </p:cNvPr>
          <p:cNvSpPr txBox="1"/>
          <p:nvPr/>
        </p:nvSpPr>
        <p:spPr>
          <a:xfrm>
            <a:off x="2738536" y="1581180"/>
            <a:ext cx="135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edf2struct.m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1CCBF4-BF41-46A8-9D7B-DD15A38C24F7}"/>
              </a:ext>
            </a:extLst>
          </p:cNvPr>
          <p:cNvCxnSpPr>
            <a:cxnSpLocks/>
          </p:cNvCxnSpPr>
          <p:nvPr/>
        </p:nvCxnSpPr>
        <p:spPr>
          <a:xfrm>
            <a:off x="7904480" y="3054732"/>
            <a:ext cx="2062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E73065-738A-4C35-A903-79BCD7B2105C}"/>
              </a:ext>
            </a:extLst>
          </p:cNvPr>
          <p:cNvSpPr txBox="1"/>
          <p:nvPr/>
        </p:nvSpPr>
        <p:spPr>
          <a:xfrm>
            <a:off x="7904480" y="2706315"/>
            <a:ext cx="2306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ET-remove-artifacts</a:t>
            </a: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8D4B3146-8DDF-4634-A61B-5CF70EB77EEC}"/>
              </a:ext>
            </a:extLst>
          </p:cNvPr>
          <p:cNvSpPr/>
          <p:nvPr/>
        </p:nvSpPr>
        <p:spPr>
          <a:xfrm>
            <a:off x="9966948" y="2576988"/>
            <a:ext cx="1617784" cy="874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Cleaned Pupil Data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E23806CA-1363-41CA-95FC-7AE20DEAE3CD}"/>
              </a:ext>
            </a:extLst>
          </p:cNvPr>
          <p:cNvSpPr/>
          <p:nvPr/>
        </p:nvSpPr>
        <p:spPr>
          <a:xfrm>
            <a:off x="3292734" y="4807217"/>
            <a:ext cx="5129906" cy="14689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pupil dilation, aggregate across trials, create </a:t>
            </a:r>
            <a:r>
              <a:rPr lang="en-US" dirty="0" err="1"/>
              <a:t>timecourse</a:t>
            </a:r>
            <a:r>
              <a:rPr lang="en-US" dirty="0"/>
              <a:t> plots</a:t>
            </a:r>
            <a:r>
              <a:rPr lang="en-US"/>
              <a:t>, stats, etc</a:t>
            </a:r>
            <a:r>
              <a:rPr lang="en-US" dirty="0"/>
              <a:t>.</a:t>
            </a: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7ED4838-A705-4548-97CE-3069C07434BF}"/>
              </a:ext>
            </a:extLst>
          </p:cNvPr>
          <p:cNvSpPr/>
          <p:nvPr/>
        </p:nvSpPr>
        <p:spPr>
          <a:xfrm rot="20960300">
            <a:off x="5817597" y="3551150"/>
            <a:ext cx="6091216" cy="1439526"/>
          </a:xfrm>
          <a:prstGeom prst="arc">
            <a:avLst>
              <a:gd name="adj1" fmla="val 10818611"/>
              <a:gd name="adj2" fmla="val 20494411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7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/>
      <p:bldP spid="13" grpId="0" animBg="1"/>
      <p:bldP spid="14" grpId="0"/>
      <p:bldP spid="33" grpId="0"/>
      <p:bldP spid="36" grpId="0" animBg="1"/>
      <p:bldP spid="40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C38ADC-6285-48C8-95E4-638511A6E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ED8F8-AF51-430B-82A6-D945BAA90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D7DAC-AE94-4665-BE4A-20F0E3A1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296" y="1295671"/>
            <a:ext cx="10552355" cy="2214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spc="-40" dirty="0">
                <a:solidFill>
                  <a:srgbClr val="FFFFFF"/>
                </a:solidFill>
              </a:rPr>
              <a:t>Experiment Design for Pupillometry </a:t>
            </a:r>
          </a:p>
        </p:txBody>
      </p:sp>
    </p:spTree>
    <p:extLst>
      <p:ext uri="{BB962C8B-B14F-4D97-AF65-F5344CB8AC3E}">
        <p14:creationId xmlns:p14="http://schemas.microsoft.com/office/powerpoint/2010/main" val="3881114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4879-A03B-4438-9777-85D22514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Convert </a:t>
            </a:r>
            <a:r>
              <a:rPr lang="en-US" sz="3400" dirty="0" err="1"/>
              <a:t>edf</a:t>
            </a:r>
            <a:r>
              <a:rPr lang="en-US" sz="3400" dirty="0"/>
              <a:t> file to </a:t>
            </a:r>
            <a:r>
              <a:rPr lang="en-US" sz="3400" dirty="0" err="1"/>
              <a:t>Matlab</a:t>
            </a:r>
            <a:r>
              <a:rPr lang="en-US" sz="3400" dirty="0"/>
              <a:t>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5096D-CD4D-4B8D-A539-3B1510A1CD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6112" y="1560514"/>
            <a:ext cx="10899776" cy="24439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</a:t>
            </a:r>
            <a:r>
              <a:rPr lang="en-US" dirty="0" err="1"/>
              <a:t>edfmex</a:t>
            </a:r>
            <a:r>
              <a:rPr lang="en-US" dirty="0"/>
              <a:t> from SR support forum and add it to your path</a:t>
            </a:r>
          </a:p>
          <a:p>
            <a:r>
              <a:rPr lang="en-US" dirty="0"/>
              <a:t>edf2struct.m (included in the </a:t>
            </a:r>
            <a:r>
              <a:rPr lang="en-US" dirty="0" err="1"/>
              <a:t>eyelink_example</a:t>
            </a:r>
            <a:r>
              <a:rPr lang="en-US" dirty="0"/>
              <a:t> project) converts </a:t>
            </a:r>
            <a:r>
              <a:rPr lang="en-US" dirty="0" err="1"/>
              <a:t>edf</a:t>
            </a:r>
            <a:r>
              <a:rPr lang="en-US" dirty="0"/>
              <a:t> to a data structure that is compatible with ET-remove-artifacts</a:t>
            </a:r>
          </a:p>
          <a:p>
            <a:pPr lvl="1"/>
            <a:r>
              <a:rPr lang="en-US" dirty="0"/>
              <a:t>Reads all .</a:t>
            </a:r>
            <a:r>
              <a:rPr lang="en-US" dirty="0" err="1"/>
              <a:t>edf</a:t>
            </a:r>
            <a:r>
              <a:rPr lang="en-US" dirty="0"/>
              <a:t> files in “results” sub-folder</a:t>
            </a:r>
          </a:p>
          <a:p>
            <a:pPr lvl="1"/>
            <a:r>
              <a:rPr lang="en-US" dirty="0"/>
              <a:t>Outputs as .mat files in “</a:t>
            </a:r>
            <a:r>
              <a:rPr lang="en-US" dirty="0" err="1"/>
              <a:t>pupil_data</a:t>
            </a:r>
            <a:r>
              <a:rPr lang="en-US" dirty="0"/>
              <a:t>” sub-folder </a:t>
            </a:r>
          </a:p>
          <a:p>
            <a:pPr lvl="1"/>
            <a:r>
              <a:rPr lang="en-US" dirty="0"/>
              <a:t>Two outputs per sub; one per eye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C2DA2D-F8E6-4E0D-B0EC-E5E66DE37C99}"/>
              </a:ext>
            </a:extLst>
          </p:cNvPr>
          <p:cNvGrpSpPr/>
          <p:nvPr/>
        </p:nvGrpSpPr>
        <p:grpSpPr>
          <a:xfrm>
            <a:off x="1000759" y="4122483"/>
            <a:ext cx="10000069" cy="2735517"/>
            <a:chOff x="1000759" y="4122483"/>
            <a:chExt cx="10000069" cy="27355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24F9C-C230-499A-8187-3A58F5A9B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759" y="4122483"/>
              <a:ext cx="8316202" cy="27355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8EEF3F-1E11-4C75-A34A-35BFF9B1723D}"/>
                </a:ext>
              </a:extLst>
            </p:cNvPr>
            <p:cNvSpPr txBox="1"/>
            <p:nvPr/>
          </p:nvSpPr>
          <p:spPr>
            <a:xfrm>
              <a:off x="9424276" y="5228631"/>
              <a:ext cx="1576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Snippet from edf2struct.m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6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7AD8-1675-4AE3-8B17-4A5C87CC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ET-remove-artifacts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C26C-24E1-4F49-B037-E774BB4735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6467450"/>
            <a:ext cx="6328064" cy="37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github.com/EmotionCognitionLab/ET-remove-artifacts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74CF6-B76D-4D6D-8222-86B7C41FD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" y="1160480"/>
            <a:ext cx="8470760" cy="5291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69B12B-4640-405D-8A73-D3B96D33F22C}"/>
              </a:ext>
            </a:extLst>
          </p:cNvPr>
          <p:cNvSpPr txBox="1"/>
          <p:nvPr/>
        </p:nvSpPr>
        <p:spPr>
          <a:xfrm>
            <a:off x="9237517" y="3325091"/>
            <a:ext cx="2254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the documentation on the </a:t>
            </a:r>
            <a:r>
              <a:rPr lang="en-US" dirty="0" err="1"/>
              <a:t>Github</a:t>
            </a:r>
            <a:r>
              <a:rPr lang="en-US" dirty="0"/>
              <a:t> repository for details not covered here.</a:t>
            </a:r>
          </a:p>
        </p:txBody>
      </p:sp>
    </p:spTree>
    <p:extLst>
      <p:ext uri="{BB962C8B-B14F-4D97-AF65-F5344CB8AC3E}">
        <p14:creationId xmlns:p14="http://schemas.microsoft.com/office/powerpoint/2010/main" val="810172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9DC8F70-1A0C-4412-8C8D-79B8BBA93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13" y="4252771"/>
            <a:ext cx="3876675" cy="19526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484057-DB8A-420F-869C-A0D45370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28" y="4233721"/>
            <a:ext cx="3924300" cy="197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77AD8-1675-4AE3-8B17-4A5C87CC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ET-remove-artifacts (algorithm)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C26C-24E1-4F49-B037-E774BB4735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6880" y="1391921"/>
            <a:ext cx="11273675" cy="1971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The blink detection algorithm:</a:t>
            </a:r>
          </a:p>
          <a:p>
            <a:pPr marL="342900" indent="-342900">
              <a:buAutoNum type="arabicPeriod"/>
            </a:pPr>
            <a:r>
              <a:rPr lang="en-US" sz="1800" dirty="0"/>
              <a:t>Derive the </a:t>
            </a:r>
            <a:r>
              <a:rPr lang="en-US" sz="1800" b="1" dirty="0"/>
              <a:t>velocity plot</a:t>
            </a:r>
            <a:r>
              <a:rPr lang="en-US" sz="1800" dirty="0"/>
              <a:t> of the raw pupil data</a:t>
            </a:r>
          </a:p>
          <a:p>
            <a:pPr lvl="1"/>
            <a:r>
              <a:rPr lang="en-US" sz="1800" dirty="0"/>
              <a:t>In terms of velocity, </a:t>
            </a:r>
            <a:r>
              <a:rPr lang="en-US" sz="1800" b="1" dirty="0"/>
              <a:t>blinks</a:t>
            </a:r>
            <a:r>
              <a:rPr lang="en-US" sz="1800" dirty="0"/>
              <a:t> are characterized as a large negative velocity followed by a large positive velocity</a:t>
            </a:r>
          </a:p>
          <a:p>
            <a:pPr marL="0" indent="0">
              <a:buNone/>
            </a:pPr>
            <a:r>
              <a:rPr lang="en-US" sz="1800" dirty="0"/>
              <a:t>2. Detect the onset and offset of blinks</a:t>
            </a:r>
          </a:p>
          <a:p>
            <a:pPr marL="0" indent="0">
              <a:buNone/>
            </a:pPr>
            <a:r>
              <a:rPr lang="en-US" sz="1800" dirty="0"/>
              <a:t>3. Linearly interpolate across the blink, using the onset and offset pupil sample as endpoints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717033-8654-4881-AE4E-FF736A7B8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604" y="4309921"/>
            <a:ext cx="3784024" cy="18954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C265AC-F302-48CC-9ECC-8DAC4575E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437" y="4243245"/>
            <a:ext cx="3867150" cy="19716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E21EC06-D86A-4FAD-A2CF-DD2D1ADCA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575" y="4247305"/>
            <a:ext cx="38671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345D-A7E3-4D26-A489-A1F7A0D2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ET-remove-artifacts (default settings)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6A68-2DB5-49A0-85C9-282BA8D119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6112" y="1560513"/>
            <a:ext cx="6211888" cy="44973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When you load in your data, the artifact removal algorithm is automatically applied with the default settings</a:t>
            </a:r>
          </a:p>
          <a:p>
            <a:pPr marL="457200" indent="-457200">
              <a:buAutoNum type="arabicPeriod"/>
            </a:pPr>
            <a:r>
              <a:rPr lang="en-US" dirty="0"/>
              <a:t>Detects the sampling rate of your data</a:t>
            </a:r>
          </a:p>
          <a:p>
            <a:pPr marL="457200" indent="-457200">
              <a:buAutoNum type="arabicPeriod"/>
            </a:pPr>
            <a:r>
              <a:rPr lang="en-US" dirty="0"/>
              <a:t>Specifies a filter order for the differentiator filter based on the sample rate</a:t>
            </a:r>
          </a:p>
          <a:p>
            <a:pPr marL="457200" indent="-457200">
              <a:buAutoNum type="arabicPeriod"/>
            </a:pPr>
            <a:r>
              <a:rPr lang="en-US" dirty="0"/>
              <a:t>Detects blinks based on the blink detection algorithm</a:t>
            </a:r>
          </a:p>
          <a:p>
            <a:pPr marL="457200" indent="-457200">
              <a:buAutoNum type="arabicPeriod"/>
            </a:pPr>
            <a:r>
              <a:rPr lang="en-US" dirty="0"/>
              <a:t>Also detects invalid samples which are samples that fall below 30% of the range of all samples</a:t>
            </a:r>
          </a:p>
          <a:p>
            <a:pPr marL="457200" indent="-457200">
              <a:buAutoNum type="arabicPeriod"/>
            </a:pPr>
            <a:r>
              <a:rPr lang="en-US" dirty="0"/>
              <a:t>Imputes artifacts longer than 2s with </a:t>
            </a:r>
            <a:r>
              <a:rPr lang="en-US" dirty="0" err="1"/>
              <a:t>NaNs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E5381-8933-44E7-8DA2-22725AFD4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59"/>
          <a:stretch/>
        </p:blipFill>
        <p:spPr>
          <a:xfrm>
            <a:off x="7342869" y="1560445"/>
            <a:ext cx="4388767" cy="510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53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4D64AC9-C250-4025-AFC3-3018745A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5" y="2547998"/>
            <a:ext cx="2023197" cy="2580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ACEC1-46BF-4CE1-B2D3-E8D6ADE3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ET-remove-artifacts (differentiator filter)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56538-7B54-4EC5-BD48-83814B71A902}"/>
              </a:ext>
            </a:extLst>
          </p:cNvPr>
          <p:cNvSpPr txBox="1"/>
          <p:nvPr/>
        </p:nvSpPr>
        <p:spPr>
          <a:xfrm>
            <a:off x="2659464" y="1520907"/>
            <a:ext cx="687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3 parameters control the filtered derivative used to get the velocity plot.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5B97E-1F90-457A-92C3-E9A36EE04086}"/>
              </a:ext>
            </a:extLst>
          </p:cNvPr>
          <p:cNvSpPr txBox="1"/>
          <p:nvPr/>
        </p:nvSpPr>
        <p:spPr>
          <a:xfrm>
            <a:off x="107027" y="5519787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larger filter order and smaller frequency band (i.e., difference between passband and stopband) makes the velocity plot smoother.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77587A05-2CC7-4356-88DC-9272C13B9636}"/>
              </a:ext>
            </a:extLst>
          </p:cNvPr>
          <p:cNvSpPr/>
          <p:nvPr/>
        </p:nvSpPr>
        <p:spPr>
          <a:xfrm>
            <a:off x="173335" y="2833635"/>
            <a:ext cx="2023197" cy="1004835"/>
          </a:xfrm>
          <a:prstGeom prst="flowChartProcess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5B82A5-0C4D-4FF5-8443-E78BB9CB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47" y="2668195"/>
            <a:ext cx="2962275" cy="24003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1CA4CC-ECB5-488D-B4DA-44BBF4E310E9}"/>
              </a:ext>
            </a:extLst>
          </p:cNvPr>
          <p:cNvGrpSpPr/>
          <p:nvPr/>
        </p:nvGrpSpPr>
        <p:grpSpPr>
          <a:xfrm>
            <a:off x="6344777" y="2647845"/>
            <a:ext cx="6094324" cy="3540575"/>
            <a:chOff x="6344777" y="2647845"/>
            <a:chExt cx="6094324" cy="35405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118881-2DD9-43C5-8EAA-36FEEE41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5161" y="2647845"/>
              <a:ext cx="2981325" cy="23812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BC52B1A-4976-4AE0-8EDD-AD77D6A17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4777" y="2668195"/>
              <a:ext cx="2023197" cy="2668898"/>
            </a:xfrm>
            <a:prstGeom prst="rect">
              <a:avLst/>
            </a:prstGeom>
          </p:spPr>
        </p:pic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2FF9F304-606E-4009-B7C9-2CD42FFCFB68}"/>
                </a:ext>
              </a:extLst>
            </p:cNvPr>
            <p:cNvSpPr/>
            <p:nvPr/>
          </p:nvSpPr>
          <p:spPr>
            <a:xfrm>
              <a:off x="6344777" y="2997809"/>
              <a:ext cx="2023197" cy="1004835"/>
            </a:xfrm>
            <a:prstGeom prst="flowChartProcess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964AE6-4E83-4788-A414-51520E5662CB}"/>
                </a:ext>
              </a:extLst>
            </p:cNvPr>
            <p:cNvSpPr txBox="1"/>
            <p:nvPr/>
          </p:nvSpPr>
          <p:spPr>
            <a:xfrm>
              <a:off x="6344777" y="5542089"/>
              <a:ext cx="60943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 smaller filter order and larger frequency band makes the blink profiles more prominent.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8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CEC1-46BF-4CE1-B2D3-E8D6ADE3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ET-remove-artifacts (manual)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25130-78EF-4E3D-B032-ACFEB0CF16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44509" y="2444204"/>
            <a:ext cx="5433684" cy="39337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1AAB0-3077-4300-9B1E-3A74E5909DBB}"/>
              </a:ext>
            </a:extLst>
          </p:cNvPr>
          <p:cNvSpPr txBox="1"/>
          <p:nvPr/>
        </p:nvSpPr>
        <p:spPr>
          <a:xfrm>
            <a:off x="347615" y="1489096"/>
            <a:ext cx="1159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there are artifacts that weren’t properly taken care of by the algorithm, you can manually specify a start and end point to linearly interpolate over: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17EB4-8F1C-423C-AE78-96E7F08B1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8"/>
          <a:stretch/>
        </p:blipFill>
        <p:spPr>
          <a:xfrm>
            <a:off x="6513807" y="2386363"/>
            <a:ext cx="5433684" cy="404947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161F7B-CD31-428E-A397-522A6BC0FD5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678193" y="4411103"/>
            <a:ext cx="83561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57DD-7816-459A-B8F8-9DD44F44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Example of pupil dilation to both mental effort and contextual/perceptual shift</a:t>
            </a:r>
          </a:p>
        </p:txBody>
      </p:sp>
      <p:pic>
        <p:nvPicPr>
          <p:cNvPr id="5" name="2021-05-28 17-39-45_Trim_Trim">
            <a:hlinkClick r:id="" action="ppaction://media"/>
            <a:extLst>
              <a:ext uri="{FF2B5EF4-FFF2-40B4-BE49-F238E27FC236}">
                <a16:creationId xmlns:a16="http://schemas.microsoft.com/office/drawing/2014/main" id="{101B3734-692C-4B62-8093-DE1434958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2315" y="1104462"/>
            <a:ext cx="9896003" cy="5566502"/>
          </a:xfrm>
          <a:prstGeom prst="rect">
            <a:avLst/>
          </a:prstGeom>
        </p:spPr>
      </p:pic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2AACDF53-162F-4916-8E5F-0C62E10BE3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8" y="1188720"/>
            <a:ext cx="6016162" cy="538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CA6F-53D3-4B2F-9A6A-D101FB60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A203-0A19-4243-B63F-8EBA8B4E5E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3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5401-C62B-4491-8449-D287DE2C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b="0" i="0" u="none" strike="noStrike" dirty="0">
                <a:effectLst/>
                <a:latin typeface="Arial" panose="020B0604020202020204" pitchFamily="34" charset="0"/>
              </a:rPr>
              <a:t>How do experimenters adjust for changes to pupil size based on gaze location? </a:t>
            </a:r>
            <a:endParaRPr lang="en-US" sz="2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8E55C-4363-4F86-B07F-938B3D363671}"/>
              </a:ext>
            </a:extLst>
          </p:cNvPr>
          <p:cNvSpPr txBox="1"/>
          <p:nvPr/>
        </p:nvSpPr>
        <p:spPr>
          <a:xfrm>
            <a:off x="345930" y="1286737"/>
            <a:ext cx="11500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Pupil foreshortening error (PFE) 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– the pupil image is a 2D projection whose area decreases as the eye rotates away from the camera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42790C-0CA1-4ADA-8518-78954F2B420D}"/>
              </a:ext>
            </a:extLst>
          </p:cNvPr>
          <p:cNvSpPr txBox="1"/>
          <p:nvPr/>
        </p:nvSpPr>
        <p:spPr>
          <a:xfrm>
            <a:off x="5228635" y="4304549"/>
            <a:ext cx="66174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Set-up to minimize PFE: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 camera as close to the line-of-sight between the pupil and stimuli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pupil data from the eye that is closest to the lens of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 screen as far back from the participant as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E4786-F3A6-4D79-AE93-BCFE7C3F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350383"/>
            <a:ext cx="4848086" cy="1675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2C39F-FC8F-45B6-AD24-92372A1D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91" y="2532528"/>
            <a:ext cx="4703148" cy="1482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EF781E-DE5E-45A9-81AE-51E4D16CCA14}"/>
                  </a:ext>
                </a:extLst>
              </p:cNvPr>
              <p:cNvSpPr txBox="1"/>
              <p:nvPr/>
            </p:nvSpPr>
            <p:spPr>
              <a:xfrm>
                <a:off x="728367" y="4673881"/>
                <a:ext cx="37179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general, PFE increases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increases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EF781E-DE5E-45A9-81AE-51E4D16CC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67" y="4673881"/>
                <a:ext cx="3717996" cy="646331"/>
              </a:xfrm>
              <a:prstGeom prst="rect">
                <a:avLst/>
              </a:prstGeom>
              <a:blipFill>
                <a:blip r:embed="rId4"/>
                <a:stretch>
                  <a:fillRect l="-131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57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5401-C62B-4491-8449-D287DE2CB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880365" cy="769493"/>
          </a:xfrm>
        </p:spPr>
        <p:txBody>
          <a:bodyPr>
            <a:noAutofit/>
          </a:bodyPr>
          <a:lstStyle/>
          <a:p>
            <a:r>
              <a:rPr lang="en-US" sz="2600" b="0" i="0" u="none" strike="noStrike" dirty="0">
                <a:effectLst/>
                <a:latin typeface="Arial" panose="020B0604020202020204" pitchFamily="34" charset="0"/>
              </a:rPr>
              <a:t>How do we reduce Pupil Foreshortening Error in our experiments?</a:t>
            </a:r>
            <a:endParaRPr lang="en-US" sz="2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AB657B-FDEF-4B4D-B47F-B1F6A16954E5}"/>
              </a:ext>
            </a:extLst>
          </p:cNvPr>
          <p:cNvSpPr/>
          <p:nvPr/>
        </p:nvSpPr>
        <p:spPr>
          <a:xfrm>
            <a:off x="9333390" y="1721955"/>
            <a:ext cx="2405235" cy="3414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Do nothing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FFC000"/>
                </a:solidFill>
              </a:rPr>
              <a:t>Reduces statistical power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>
                <a:solidFill>
                  <a:srgbClr val="FFC000"/>
                </a:solidFill>
              </a:rPr>
              <a:t>May introduce systematic biases leading to Type 1 errors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5D472E5-9FD3-4C8F-8363-4ED2DA573DCA}"/>
              </a:ext>
            </a:extLst>
          </p:cNvPr>
          <p:cNvSpPr/>
          <p:nvPr/>
        </p:nvSpPr>
        <p:spPr>
          <a:xfrm>
            <a:off x="394960" y="1721955"/>
            <a:ext cx="2405235" cy="3414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Control fixation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Eliminates PFE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>
                <a:solidFill>
                  <a:srgbClr val="FFC000"/>
                </a:solidFill>
              </a:rPr>
              <a:t>No free viewing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B83002-25F2-4BEF-80FC-34B8C9168FAA}"/>
              </a:ext>
            </a:extLst>
          </p:cNvPr>
          <p:cNvSpPr/>
          <p:nvPr/>
        </p:nvSpPr>
        <p:spPr>
          <a:xfrm>
            <a:off x="3374437" y="1721954"/>
            <a:ext cx="2405235" cy="3414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Constrain viewing area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Permits </a:t>
            </a:r>
            <a:r>
              <a:rPr lang="en-US" sz="14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free viewing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>
                <a:solidFill>
                  <a:srgbClr val="FFC000"/>
                </a:solidFill>
              </a:rPr>
              <a:t>Introduces </a:t>
            </a:r>
            <a:r>
              <a:rPr lang="en-US" sz="1400" i="1" dirty="0">
                <a:solidFill>
                  <a:srgbClr val="FFC000"/>
                </a:solidFill>
              </a:rPr>
              <a:t>some</a:t>
            </a:r>
            <a:r>
              <a:rPr lang="en-US" sz="1400" dirty="0">
                <a:solidFill>
                  <a:srgbClr val="FFC000"/>
                </a:solidFill>
              </a:rPr>
              <a:t> PFE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>
                <a:solidFill>
                  <a:srgbClr val="FFC000"/>
                </a:solidFill>
              </a:rPr>
              <a:t>Smaller viewing area reduces the ability to resolve small changes in gaze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C3273BC-B622-4FA1-8A09-5B8BA0D75478}"/>
              </a:ext>
            </a:extLst>
          </p:cNvPr>
          <p:cNvSpPr/>
          <p:nvPr/>
        </p:nvSpPr>
        <p:spPr>
          <a:xfrm>
            <a:off x="6353914" y="1721954"/>
            <a:ext cx="2405235" cy="3414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Constrain viewing along a fixed arc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Controls the PFE between trials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>
                <a:solidFill>
                  <a:srgbClr val="FFC000"/>
                </a:solidFill>
              </a:rPr>
              <a:t>Only useful in special cases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C86432E-A953-4E37-B82F-505D510582FC}"/>
              </a:ext>
            </a:extLst>
          </p:cNvPr>
          <p:cNvSpPr/>
          <p:nvPr/>
        </p:nvSpPr>
        <p:spPr>
          <a:xfrm>
            <a:off x="507656" y="4827224"/>
            <a:ext cx="2179841" cy="152226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63EEB7-7E68-4C0C-A3AB-94ECC456A250}"/>
              </a:ext>
            </a:extLst>
          </p:cNvPr>
          <p:cNvGrpSpPr/>
          <p:nvPr/>
        </p:nvGrpSpPr>
        <p:grpSpPr>
          <a:xfrm>
            <a:off x="3487133" y="4827224"/>
            <a:ext cx="2179841" cy="1522264"/>
            <a:chOff x="3487133" y="4827224"/>
            <a:chExt cx="2179841" cy="15222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A31A9CE-E887-41E0-996D-8E6ED213926C}"/>
                </a:ext>
              </a:extLst>
            </p:cNvPr>
            <p:cNvSpPr/>
            <p:nvPr/>
          </p:nvSpPr>
          <p:spPr>
            <a:xfrm>
              <a:off x="3487133" y="4827224"/>
              <a:ext cx="2179841" cy="152226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29" descr="A picture containing mammal, grass, outdoor, lagomorph&#10;&#10;Description automatically generated">
              <a:extLst>
                <a:ext uri="{FF2B5EF4-FFF2-40B4-BE49-F238E27FC236}">
                  <a16:creationId xmlns:a16="http://schemas.microsoft.com/office/drawing/2014/main" id="{D2D4E26B-FE5D-4E61-AE2F-F1CF9843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275" y="5378523"/>
              <a:ext cx="559555" cy="419666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E09D95-60D9-49B6-96E5-8EF4699FA1F1}"/>
              </a:ext>
            </a:extLst>
          </p:cNvPr>
          <p:cNvGrpSpPr/>
          <p:nvPr/>
        </p:nvGrpSpPr>
        <p:grpSpPr>
          <a:xfrm>
            <a:off x="9446086" y="4827224"/>
            <a:ext cx="2179841" cy="1522264"/>
            <a:chOff x="9446086" y="4827224"/>
            <a:chExt cx="2179841" cy="152226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3A41C0A-A178-4586-B98C-98470612A335}"/>
                </a:ext>
              </a:extLst>
            </p:cNvPr>
            <p:cNvSpPr/>
            <p:nvPr/>
          </p:nvSpPr>
          <p:spPr>
            <a:xfrm>
              <a:off x="9446086" y="4827224"/>
              <a:ext cx="2179841" cy="152226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 descr="A picture containing mammal, grass, outdoor, lagomorph&#10;&#10;Description automatically generated">
              <a:extLst>
                <a:ext uri="{FF2B5EF4-FFF2-40B4-BE49-F238E27FC236}">
                  <a16:creationId xmlns:a16="http://schemas.microsoft.com/office/drawing/2014/main" id="{F501C450-D3C2-4F99-84CE-FFDF1C7E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5023" y="4941652"/>
              <a:ext cx="1676610" cy="1257457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6826E6-E96E-413F-92F4-8382EE387E87}"/>
              </a:ext>
            </a:extLst>
          </p:cNvPr>
          <p:cNvGrpSpPr/>
          <p:nvPr/>
        </p:nvGrpSpPr>
        <p:grpSpPr>
          <a:xfrm>
            <a:off x="6491569" y="3982281"/>
            <a:ext cx="2218574" cy="2349231"/>
            <a:chOff x="6491569" y="3982281"/>
            <a:chExt cx="2218574" cy="23492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F4C6D7-CCC8-4F26-BD87-A92470314BA6}"/>
                </a:ext>
              </a:extLst>
            </p:cNvPr>
            <p:cNvGrpSpPr/>
            <p:nvPr/>
          </p:nvGrpSpPr>
          <p:grpSpPr>
            <a:xfrm>
              <a:off x="6491569" y="4809248"/>
              <a:ext cx="2179841" cy="1522264"/>
              <a:chOff x="6491569" y="4809248"/>
              <a:chExt cx="2179841" cy="152226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4166B9E-5BEE-4538-889E-BF6B284DB06C}"/>
                  </a:ext>
                </a:extLst>
              </p:cNvPr>
              <p:cNvGrpSpPr/>
              <p:nvPr/>
            </p:nvGrpSpPr>
            <p:grpSpPr>
              <a:xfrm>
                <a:off x="6491569" y="4809248"/>
                <a:ext cx="2179841" cy="1522264"/>
                <a:chOff x="3487133" y="4827224"/>
                <a:chExt cx="2179841" cy="1522264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455AD092-36F5-4ECD-9225-3A68D77D3672}"/>
                    </a:ext>
                  </a:extLst>
                </p:cNvPr>
                <p:cNvSpPr/>
                <p:nvPr/>
              </p:nvSpPr>
              <p:spPr>
                <a:xfrm>
                  <a:off x="3487133" y="4827224"/>
                  <a:ext cx="2179841" cy="152226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5" name="Picture 34" descr="A picture containing mammal, grass, outdoor, lagomorph&#10;&#10;Description automatically generated">
                  <a:extLst>
                    <a:ext uri="{FF2B5EF4-FFF2-40B4-BE49-F238E27FC236}">
                      <a16:creationId xmlns:a16="http://schemas.microsoft.com/office/drawing/2014/main" id="{DBE8B1F5-21CC-4F15-A333-A4749F3F5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156" y="5797419"/>
                  <a:ext cx="559555" cy="419666"/>
                </a:xfrm>
                <a:prstGeom prst="rect">
                  <a:avLst/>
                </a:prstGeom>
                <a:ln w="57150">
                  <a:noFill/>
                </a:ln>
              </p:spPr>
            </p:pic>
          </p:grpSp>
          <p:pic>
            <p:nvPicPr>
              <p:cNvPr id="36" name="Picture 35" descr="A picture containing reptile&#10;&#10;Description automatically generated">
                <a:extLst>
                  <a:ext uri="{FF2B5EF4-FFF2-40B4-BE49-F238E27FC236}">
                    <a16:creationId xmlns:a16="http://schemas.microsoft.com/office/drawing/2014/main" id="{FC1875C6-59BD-4FE6-9C39-3A03D04D4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792" y="5410643"/>
                <a:ext cx="559555" cy="419666"/>
              </a:xfrm>
              <a:prstGeom prst="rect">
                <a:avLst/>
              </a:prstGeom>
              <a:ln w="57150">
                <a:noFill/>
              </a:ln>
            </p:spPr>
          </p:pic>
          <p:pic>
            <p:nvPicPr>
              <p:cNvPr id="37" name="Picture 36" descr="A snake on the 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BE0C777-BE89-4959-AE29-A939351A7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2027" y="5246672"/>
                <a:ext cx="559555" cy="419666"/>
              </a:xfrm>
              <a:prstGeom prst="rect">
                <a:avLst/>
              </a:prstGeom>
              <a:ln w="57150">
                <a:noFill/>
              </a:ln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B98D7A0-EA19-4652-8433-33AB9C6BD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7042"/>
            <a:stretch/>
          </p:blipFill>
          <p:spPr>
            <a:xfrm>
              <a:off x="7251792" y="3982281"/>
              <a:ext cx="1458351" cy="1127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19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5" grpId="0" animBg="1"/>
      <p:bldP spid="26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5401-C62B-4491-8449-D287DE2C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b="0" i="0" u="none" strike="noStrike" dirty="0">
                <a:effectLst/>
                <a:latin typeface="Arial" panose="020B0604020202020204" pitchFamily="34" charset="0"/>
              </a:rPr>
              <a:t>How do we correct for Pupil Foreshortening Error?</a:t>
            </a:r>
            <a:endParaRPr lang="en-US" sz="2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8E55C-4363-4F86-B07F-938B3D363671}"/>
              </a:ext>
            </a:extLst>
          </p:cNvPr>
          <p:cNvSpPr txBox="1"/>
          <p:nvPr/>
        </p:nvSpPr>
        <p:spPr>
          <a:xfrm>
            <a:off x="168851" y="1439871"/>
            <a:ext cx="1150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PFE correction </a:t>
            </a:r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(Hayes and Petrov, 2015)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BD6CEE-58AE-4DB7-BF6D-6D00537E7850}"/>
              </a:ext>
            </a:extLst>
          </p:cNvPr>
          <p:cNvGrpSpPr/>
          <p:nvPr/>
        </p:nvGrpSpPr>
        <p:grpSpPr>
          <a:xfrm>
            <a:off x="247044" y="2201670"/>
            <a:ext cx="4244255" cy="4344410"/>
            <a:chOff x="247044" y="2201670"/>
            <a:chExt cx="4244255" cy="43444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AC9D75-109C-4587-9493-E2B1B5F2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7847" y="2201670"/>
              <a:ext cx="2065192" cy="5023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A1734D-8044-4B71-8AF2-39E9CA48E418}"/>
                </a:ext>
              </a:extLst>
            </p:cNvPr>
            <p:cNvSpPr txBox="1"/>
            <p:nvPr/>
          </p:nvSpPr>
          <p:spPr>
            <a:xfrm>
              <a:off x="610726" y="2210584"/>
              <a:ext cx="12076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0" u="none" strike="noStrike" dirty="0">
                  <a:effectLst/>
                  <a:latin typeface="Arial" panose="020B0604020202020204" pitchFamily="34" charset="0"/>
                </a:rPr>
                <a:t>PFE =</a:t>
              </a:r>
              <a:endParaRPr lang="en-US" sz="2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0114D2-57D6-4970-986F-38DFAC0BB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044" y="5686814"/>
              <a:ext cx="4244255" cy="8592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A7C903-8D7A-4405-A56C-EC6F4DC3A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044" y="2852167"/>
              <a:ext cx="4244254" cy="283464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E41FE2-E4AD-4716-BBFC-CB812A1E8A4B}"/>
              </a:ext>
            </a:extLst>
          </p:cNvPr>
          <p:cNvSpPr/>
          <p:nvPr/>
        </p:nvSpPr>
        <p:spPr>
          <a:xfrm>
            <a:off x="5014595" y="3513163"/>
            <a:ext cx="1968096" cy="7755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Raw Pupil Diameter,</a:t>
            </a:r>
          </a:p>
          <a:p>
            <a:pPr algn="ctr"/>
            <a:r>
              <a:rPr lang="en-US" sz="1300" dirty="0"/>
              <a:t>Gaze X, Gaze 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1E81C2-38F8-4557-A54B-6D8002370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677" y="1228525"/>
            <a:ext cx="5930023" cy="1869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E6D1D3-1E56-4935-B153-EE12923D5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913" y="4518016"/>
            <a:ext cx="7067550" cy="180022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0A3082-652A-4A3F-831B-EA40CA3E23B5}"/>
              </a:ext>
            </a:extLst>
          </p:cNvPr>
          <p:cNvSpPr/>
          <p:nvPr/>
        </p:nvSpPr>
        <p:spPr>
          <a:xfrm>
            <a:off x="7283513" y="3513163"/>
            <a:ext cx="1968096" cy="7755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Pupil Foreshortening Error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2EC575F-7707-4498-B391-90C69F7DCEE3}"/>
              </a:ext>
            </a:extLst>
          </p:cNvPr>
          <p:cNvSpPr/>
          <p:nvPr/>
        </p:nvSpPr>
        <p:spPr>
          <a:xfrm>
            <a:off x="9552431" y="3513163"/>
            <a:ext cx="1968096" cy="7755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Corrected Pupil Diameter</a:t>
            </a:r>
          </a:p>
          <a:p>
            <a:pPr algn="ctr"/>
            <a:r>
              <a:rPr lang="en-US" sz="1300" dirty="0"/>
              <a:t>(Raw PD/PFE)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4FB1F7-E1A0-4AFD-A6D5-E73B747DFEA4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>
            <a:off x="6982691" y="3900928"/>
            <a:ext cx="3008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2FDE1C-DDBB-4E27-9C9B-8FB629F6234E}"/>
              </a:ext>
            </a:extLst>
          </p:cNvPr>
          <p:cNvCxnSpPr/>
          <p:nvPr/>
        </p:nvCxnSpPr>
        <p:spPr>
          <a:xfrm>
            <a:off x="9251609" y="3900927"/>
            <a:ext cx="300822" cy="4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3EFB4B2-2513-4913-AA3C-94C28C5E8366}"/>
              </a:ext>
            </a:extLst>
          </p:cNvPr>
          <p:cNvSpPr/>
          <p:nvPr/>
        </p:nvSpPr>
        <p:spPr>
          <a:xfrm>
            <a:off x="7181088" y="4553717"/>
            <a:ext cx="2285999" cy="1989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3D426F-7A4A-4BD0-94BB-047C278D892F}"/>
              </a:ext>
            </a:extLst>
          </p:cNvPr>
          <p:cNvSpPr/>
          <p:nvPr/>
        </p:nvSpPr>
        <p:spPr>
          <a:xfrm>
            <a:off x="9467087" y="4518016"/>
            <a:ext cx="2364175" cy="1989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0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26" grpId="0" animBg="1"/>
      <p:bldP spid="27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5401-C62B-4491-8449-D287DE2C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Stimuli Considerations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A77194-03CB-4611-AA35-55FBB0380A2B}"/>
              </a:ext>
            </a:extLst>
          </p:cNvPr>
          <p:cNvGrpSpPr/>
          <p:nvPr/>
        </p:nvGrpSpPr>
        <p:grpSpPr>
          <a:xfrm>
            <a:off x="609600" y="1390650"/>
            <a:ext cx="3124200" cy="4314824"/>
            <a:chOff x="609600" y="1390650"/>
            <a:chExt cx="3124200" cy="431482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2EE5A24-533C-4849-8015-7A7DF2AB2CB8}"/>
                </a:ext>
              </a:extLst>
            </p:cNvPr>
            <p:cNvSpPr/>
            <p:nvPr/>
          </p:nvSpPr>
          <p:spPr>
            <a:xfrm>
              <a:off x="609600" y="1390650"/>
              <a:ext cx="3124200" cy="43148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r>
                <a:rPr lang="en-US" sz="2000" b="1" dirty="0"/>
                <a:t>Auditory Tones</a:t>
              </a:r>
            </a:p>
            <a:p>
              <a:pPr algn="ctr"/>
              <a:endParaRPr lang="en-US" sz="2000" dirty="0"/>
            </a:p>
            <a:p>
              <a:pPr marL="342900" indent="-342900">
                <a:buFontTx/>
                <a:buChar char="-"/>
              </a:pPr>
              <a:r>
                <a:rPr lang="en-US" sz="2000" dirty="0"/>
                <a:t>can remove glasses</a:t>
              </a:r>
            </a:p>
            <a:p>
              <a:pPr marL="342900" indent="-342900">
                <a:buFontTx/>
                <a:buChar char="-"/>
              </a:pPr>
              <a:r>
                <a:rPr lang="en-US" sz="2000" dirty="0"/>
                <a:t>minimizes noise in pupil data</a:t>
              </a:r>
            </a:p>
          </p:txBody>
        </p:sp>
        <p:pic>
          <p:nvPicPr>
            <p:cNvPr id="8" name="Graphic 7" descr="Volume with solid fill">
              <a:extLst>
                <a:ext uri="{FF2B5EF4-FFF2-40B4-BE49-F238E27FC236}">
                  <a16:creationId xmlns:a16="http://schemas.microsoft.com/office/drawing/2014/main" id="{259FE081-2A2A-4102-B277-6FE1E7FF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14500" y="1702054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3D2B22-0E15-43F4-BE93-7D3453E8CB26}"/>
              </a:ext>
            </a:extLst>
          </p:cNvPr>
          <p:cNvGrpSpPr/>
          <p:nvPr/>
        </p:nvGrpSpPr>
        <p:grpSpPr>
          <a:xfrm>
            <a:off x="4533900" y="1370584"/>
            <a:ext cx="3124200" cy="4314824"/>
            <a:chOff x="4838700" y="1695450"/>
            <a:chExt cx="3124200" cy="431482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7249D89-F5E4-41C4-8B4A-645C1923D1FE}"/>
                </a:ext>
              </a:extLst>
            </p:cNvPr>
            <p:cNvSpPr/>
            <p:nvPr/>
          </p:nvSpPr>
          <p:spPr>
            <a:xfrm>
              <a:off x="4838700" y="1695450"/>
              <a:ext cx="3124200" cy="43148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r>
                <a:rPr lang="en-US" sz="2000" b="1" dirty="0" err="1"/>
                <a:t>Isoluminant</a:t>
              </a:r>
              <a:r>
                <a:rPr lang="en-US" sz="2000" b="1" dirty="0"/>
                <a:t> </a:t>
              </a:r>
            </a:p>
            <a:p>
              <a:pPr algn="ctr"/>
              <a:r>
                <a:rPr lang="en-US" sz="2000" b="1" dirty="0"/>
                <a:t>Grayscale Images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- use SHINE toolbox to luminance norm the set of images</a:t>
              </a:r>
            </a:p>
          </p:txBody>
        </p:sp>
        <p:pic>
          <p:nvPicPr>
            <p:cNvPr id="11" name="Picture 10" descr="A rabbit sitting on the ground&#10;&#10;Description automatically generated with low confidence">
              <a:extLst>
                <a:ext uri="{FF2B5EF4-FFF2-40B4-BE49-F238E27FC236}">
                  <a16:creationId xmlns:a16="http://schemas.microsoft.com/office/drawing/2014/main" id="{C21FC969-2F34-4941-9611-B4D1179E7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122" y="2006854"/>
              <a:ext cx="1565355" cy="1174016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C0B814-A1F7-4A52-A722-99E725F10EF9}"/>
              </a:ext>
            </a:extLst>
          </p:cNvPr>
          <p:cNvGrpSpPr/>
          <p:nvPr/>
        </p:nvGrpSpPr>
        <p:grpSpPr>
          <a:xfrm>
            <a:off x="8604072" y="1370584"/>
            <a:ext cx="3124200" cy="4314824"/>
            <a:chOff x="8604072" y="1370584"/>
            <a:chExt cx="3124200" cy="431482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28DE21-4BCB-4956-B6AE-A6232F80B2EB}"/>
                </a:ext>
              </a:extLst>
            </p:cNvPr>
            <p:cNvSpPr/>
            <p:nvPr/>
          </p:nvSpPr>
          <p:spPr>
            <a:xfrm>
              <a:off x="8604072" y="1370584"/>
              <a:ext cx="3124200" cy="43148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endParaRPr lang="en-US" sz="2000" b="1" dirty="0"/>
            </a:p>
            <a:p>
              <a:pPr algn="ctr"/>
              <a:r>
                <a:rPr lang="en-US" sz="2000" b="1" dirty="0" err="1"/>
                <a:t>Isoluminant</a:t>
              </a:r>
              <a:r>
                <a:rPr lang="en-US" sz="2000" b="1" dirty="0"/>
                <a:t> </a:t>
              </a:r>
            </a:p>
            <a:p>
              <a:pPr algn="ctr"/>
              <a:r>
                <a:rPr lang="en-US" sz="2000" b="1" dirty="0"/>
                <a:t>Color Images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- can apply SHINE luminance matching to each RGB color channel</a:t>
              </a:r>
            </a:p>
          </p:txBody>
        </p:sp>
        <p:pic>
          <p:nvPicPr>
            <p:cNvPr id="15" name="Picture 14" descr="A picture containing mammal, grass, outdoor, lagomorph&#10;&#10;Description automatically generated">
              <a:extLst>
                <a:ext uri="{FF2B5EF4-FFF2-40B4-BE49-F238E27FC236}">
                  <a16:creationId xmlns:a16="http://schemas.microsoft.com/office/drawing/2014/main" id="{5EC5D1BE-AC92-44BD-BC6F-D1F8D56DF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360" y="1668102"/>
              <a:ext cx="1602384" cy="1201788"/>
            </a:xfrm>
            <a:prstGeom prst="rect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14650FA-E0E6-4665-90EF-B1295902EF76}"/>
              </a:ext>
            </a:extLst>
          </p:cNvPr>
          <p:cNvSpPr/>
          <p:nvPr/>
        </p:nvSpPr>
        <p:spPr>
          <a:xfrm>
            <a:off x="397332" y="6043074"/>
            <a:ext cx="11430000" cy="5543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Recommend having a central fixation cross during all interstimulus intervals </a:t>
            </a:r>
          </a:p>
        </p:txBody>
      </p:sp>
    </p:spTree>
    <p:extLst>
      <p:ext uri="{BB962C8B-B14F-4D97-AF65-F5344CB8AC3E}">
        <p14:creationId xmlns:p14="http://schemas.microsoft.com/office/powerpoint/2010/main" val="163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C3E5-CA61-4667-90F7-0483F67E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matching with SHINE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4612-CBF6-4186-A990-EF20C2BD25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2474" y="1299910"/>
            <a:ext cx="10328275" cy="560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 all other image processing steps prior to luminance matching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13" name="Picture 12" descr="A snake on the ground&#10;&#10;Description automatically generated with medium confidence">
            <a:extLst>
              <a:ext uri="{FF2B5EF4-FFF2-40B4-BE49-F238E27FC236}">
                <a16:creationId xmlns:a16="http://schemas.microsoft.com/office/drawing/2014/main" id="{B64CB321-3ABA-4F14-A2ED-DFCF0A0D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4" y="3507372"/>
            <a:ext cx="1602384" cy="1201788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pic>
        <p:nvPicPr>
          <p:cNvPr id="17" name="Picture 16" descr="A snake on the ground&#10;&#10;Description automatically generated with low confidence">
            <a:extLst>
              <a:ext uri="{FF2B5EF4-FFF2-40B4-BE49-F238E27FC236}">
                <a16:creationId xmlns:a16="http://schemas.microsoft.com/office/drawing/2014/main" id="{BCC79000-9FB9-4ED0-B0BC-486072D49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29" y="2566845"/>
            <a:ext cx="1602384" cy="1201788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pic>
        <p:nvPicPr>
          <p:cNvPr id="19" name="Picture 18" descr="A picture containing mammal, grass, outdoor, lagomorph&#10;&#10;Description automatically generated">
            <a:extLst>
              <a:ext uri="{FF2B5EF4-FFF2-40B4-BE49-F238E27FC236}">
                <a16:creationId xmlns:a16="http://schemas.microsoft.com/office/drawing/2014/main" id="{3B0A5826-2175-43F0-8F1D-D99695C03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5" y="2749734"/>
            <a:ext cx="1602384" cy="1201788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pic>
        <p:nvPicPr>
          <p:cNvPr id="15" name="Picture 14" descr="A picture containing reptile&#10;&#10;Description automatically generated">
            <a:extLst>
              <a:ext uri="{FF2B5EF4-FFF2-40B4-BE49-F238E27FC236}">
                <a16:creationId xmlns:a16="http://schemas.microsoft.com/office/drawing/2014/main" id="{C5473E3E-EC53-4536-8465-B04BE8AA3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58" y="3265709"/>
            <a:ext cx="1602384" cy="1201788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19CF9D32-AC6B-42AC-BB78-441F95206475}"/>
              </a:ext>
            </a:extLst>
          </p:cNvPr>
          <p:cNvSpPr/>
          <p:nvPr/>
        </p:nvSpPr>
        <p:spPr>
          <a:xfrm>
            <a:off x="4343400" y="2438400"/>
            <a:ext cx="670560" cy="26365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6BB05-A50C-46B0-8151-2C60DBCC1682}"/>
              </a:ext>
            </a:extLst>
          </p:cNvPr>
          <p:cNvSpPr txBox="1"/>
          <p:nvPr/>
        </p:nvSpPr>
        <p:spPr>
          <a:xfrm>
            <a:off x="5013961" y="3168468"/>
            <a:ext cx="2583157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Convert to grayscale, then find average luminance of the set of images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8B3729-FF63-468A-BA77-05D4A23D1583}"/>
              </a:ext>
            </a:extLst>
          </p:cNvPr>
          <p:cNvGrpSpPr/>
          <p:nvPr/>
        </p:nvGrpSpPr>
        <p:grpSpPr>
          <a:xfrm>
            <a:off x="7490438" y="2333597"/>
            <a:ext cx="4575274" cy="2986221"/>
            <a:chOff x="7490438" y="2333597"/>
            <a:chExt cx="4575274" cy="298622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C96F9E8-8DA7-4035-BDAB-7B6948C79D89}"/>
                </a:ext>
              </a:extLst>
            </p:cNvPr>
            <p:cNvCxnSpPr>
              <a:cxnSpLocks/>
            </p:cNvCxnSpPr>
            <p:nvPr/>
          </p:nvCxnSpPr>
          <p:spPr>
            <a:xfrm>
              <a:off x="7490438" y="3768633"/>
              <a:ext cx="132374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00FDE4-DD54-4567-9711-5FCF2F0C2A15}"/>
                </a:ext>
              </a:extLst>
            </p:cNvPr>
            <p:cNvSpPr txBox="1"/>
            <p:nvPr/>
          </p:nvSpPr>
          <p:spPr>
            <a:xfrm>
              <a:off x="7546531" y="3302647"/>
              <a:ext cx="1330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lumMatch</a:t>
              </a:r>
              <a:endParaRPr lang="en-US" dirty="0"/>
            </a:p>
          </p:txBody>
        </p:sp>
        <p:pic>
          <p:nvPicPr>
            <p:cNvPr id="30" name="Picture 29" descr="A picture containing outdoor, reptile, snake&#10;&#10;Description automatically generated">
              <a:extLst>
                <a:ext uri="{FF2B5EF4-FFF2-40B4-BE49-F238E27FC236}">
                  <a16:creationId xmlns:a16="http://schemas.microsoft.com/office/drawing/2014/main" id="{26BF5591-D896-4C5F-B84B-BE6A93820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883" y="3671979"/>
              <a:ext cx="1804829" cy="1353622"/>
            </a:xfrm>
            <a:prstGeom prst="rect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</p:pic>
        <p:pic>
          <p:nvPicPr>
            <p:cNvPr id="34" name="Picture 33" descr="A picture containing reptile, snake&#10;&#10;Description automatically generated">
              <a:extLst>
                <a:ext uri="{FF2B5EF4-FFF2-40B4-BE49-F238E27FC236}">
                  <a16:creationId xmlns:a16="http://schemas.microsoft.com/office/drawing/2014/main" id="{553EB25B-B9FE-470B-A357-5A13FB8C6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6774" y="2754644"/>
              <a:ext cx="1804829" cy="1353622"/>
            </a:xfrm>
            <a:prstGeom prst="rect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</p:pic>
        <p:pic>
          <p:nvPicPr>
            <p:cNvPr id="28" name="Picture 27" descr="A picture containing reptile&#10;&#10;Description automatically generated">
              <a:extLst>
                <a:ext uri="{FF2B5EF4-FFF2-40B4-BE49-F238E27FC236}">
                  <a16:creationId xmlns:a16="http://schemas.microsoft.com/office/drawing/2014/main" id="{A4510E0C-D1EB-4FB2-B8E4-E8DC5F831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2326" y="2333597"/>
              <a:ext cx="1804829" cy="1353622"/>
            </a:xfrm>
            <a:prstGeom prst="rect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</p:pic>
        <p:pic>
          <p:nvPicPr>
            <p:cNvPr id="32" name="Picture 31" descr="A rabbit sitting on the ground&#10;&#10;Description automatically generated with low confidence">
              <a:extLst>
                <a:ext uri="{FF2B5EF4-FFF2-40B4-BE49-F238E27FC236}">
                  <a16:creationId xmlns:a16="http://schemas.microsoft.com/office/drawing/2014/main" id="{DCBF3ADD-1940-4D3E-9492-EEFA5AC78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773" y="3966196"/>
              <a:ext cx="1804829" cy="1353622"/>
            </a:xfrm>
            <a:prstGeom prst="rect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</p:pic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05B0A9EF-DB04-4BC2-BE33-F50B13155B07}"/>
              </a:ext>
            </a:extLst>
          </p:cNvPr>
          <p:cNvSpPr txBox="1">
            <a:spLocks/>
          </p:cNvSpPr>
          <p:nvPr/>
        </p:nvSpPr>
        <p:spPr>
          <a:xfrm>
            <a:off x="742473" y="5675085"/>
            <a:ext cx="10328275" cy="1085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SHINE toolbox download: </a:t>
            </a:r>
            <a:r>
              <a:rPr lang="en-US" dirty="0">
                <a:hlinkClick r:id="rId10"/>
              </a:rPr>
              <a:t>http://www.mapageweb.umontreal.ca/gosselif/shine/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shine_example.m</a:t>
            </a:r>
            <a:r>
              <a:rPr lang="en-US" dirty="0"/>
              <a:t> demonstrates this procedure</a:t>
            </a:r>
          </a:p>
        </p:txBody>
      </p:sp>
    </p:spTree>
    <p:extLst>
      <p:ext uri="{BB962C8B-B14F-4D97-AF65-F5344CB8AC3E}">
        <p14:creationId xmlns:p14="http://schemas.microsoft.com/office/powerpoint/2010/main" val="25439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ColorBlock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tf89117832_win32</Template>
  <TotalTime>12444</TotalTime>
  <Words>5255</Words>
  <Application>Microsoft Office PowerPoint</Application>
  <PresentationFormat>Widescreen</PresentationFormat>
  <Paragraphs>624</Paragraphs>
  <Slides>47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Unicode MS</vt:lpstr>
      <vt:lpstr>Avenir Next LT Pro</vt:lpstr>
      <vt:lpstr>Calibri</vt:lpstr>
      <vt:lpstr>Cambria Math</vt:lpstr>
      <vt:lpstr>Consolas</vt:lpstr>
      <vt:lpstr>Verdana</vt:lpstr>
      <vt:lpstr>ColorBlockVTI</vt:lpstr>
      <vt:lpstr>Using the EyeLink 1000 Plus  UCLA Cognitive Area</vt:lpstr>
      <vt:lpstr>Overview</vt:lpstr>
      <vt:lpstr>Materials</vt:lpstr>
      <vt:lpstr>Experiment Design for Pupillometry </vt:lpstr>
      <vt:lpstr>How do experimenters adjust for changes to pupil size based on gaze location? </vt:lpstr>
      <vt:lpstr>How do we reduce Pupil Foreshortening Error in our experiments?</vt:lpstr>
      <vt:lpstr>How do we correct for Pupil Foreshortening Error?</vt:lpstr>
      <vt:lpstr>Stimuli Considerations</vt:lpstr>
      <vt:lpstr>Luminance matching with SHINE</vt:lpstr>
      <vt:lpstr>Programming your experiment  (Using PsychoPy)</vt:lpstr>
      <vt:lpstr>SR support forum</vt:lpstr>
      <vt:lpstr>Hardware Overview</vt:lpstr>
      <vt:lpstr>A PsychoPy demonstration</vt:lpstr>
      <vt:lpstr>Set up your display PC</vt:lpstr>
      <vt:lpstr>Organize experiment directory</vt:lpstr>
      <vt:lpstr>Start up dialog</vt:lpstr>
      <vt:lpstr>Create edf output filename</vt:lpstr>
      <vt:lpstr>Set up connections</vt:lpstr>
      <vt:lpstr>Configure the recording</vt:lpstr>
      <vt:lpstr>Configure the calibration</vt:lpstr>
      <vt:lpstr>Optional calibration specifications</vt:lpstr>
      <vt:lpstr>Define helper functions</vt:lpstr>
      <vt:lpstr>Trial routine function (PyLink Calls)</vt:lpstr>
      <vt:lpstr>Trial routine function (PyLink Calls)</vt:lpstr>
      <vt:lpstr>Trial routine function (PyLink Calls)</vt:lpstr>
      <vt:lpstr>Run doTrackerSetup()</vt:lpstr>
      <vt:lpstr>Run experiment trials</vt:lpstr>
      <vt:lpstr>Drift Check (Optional)</vt:lpstr>
      <vt:lpstr>Running the session</vt:lpstr>
      <vt:lpstr>Light Meter</vt:lpstr>
      <vt:lpstr>Before the participant arrives</vt:lpstr>
      <vt:lpstr>Start up dialog</vt:lpstr>
      <vt:lpstr>doTrackerSetup() – Set up</vt:lpstr>
      <vt:lpstr>doTrackerSetup() – Calibration/Validation</vt:lpstr>
      <vt:lpstr>Start Experiment</vt:lpstr>
      <vt:lpstr>Data output</vt:lpstr>
      <vt:lpstr>Data Processing</vt:lpstr>
      <vt:lpstr>Removing artifacts from your pupil data</vt:lpstr>
      <vt:lpstr>For UCLA Cognitive Area EyeLink System:</vt:lpstr>
      <vt:lpstr>Convert edf file to Matlab data structure</vt:lpstr>
      <vt:lpstr>ET-remove-artifacts</vt:lpstr>
      <vt:lpstr>ET-remove-artifacts (algorithm)</vt:lpstr>
      <vt:lpstr>ET-remove-artifacts (default settings)</vt:lpstr>
      <vt:lpstr>ET-remove-artifacts (differentiator filter)</vt:lpstr>
      <vt:lpstr>ET-remove-artifacts (manual)</vt:lpstr>
      <vt:lpstr>Example of pupil dilation to both mental effort and contextual/perceptual shift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Ringo Huang</dc:creator>
  <cp:lastModifiedBy>Ringo Huang</cp:lastModifiedBy>
  <cp:revision>97</cp:revision>
  <dcterms:created xsi:type="dcterms:W3CDTF">2021-11-23T06:51:50Z</dcterms:created>
  <dcterms:modified xsi:type="dcterms:W3CDTF">2022-03-09T18:06:44Z</dcterms:modified>
</cp:coreProperties>
</file>